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7" r:id="rId3"/>
    <p:sldId id="308" r:id="rId4"/>
    <p:sldId id="280" r:id="rId5"/>
    <p:sldId id="257" r:id="rId6"/>
    <p:sldId id="281" r:id="rId7"/>
    <p:sldId id="309" r:id="rId8"/>
    <p:sldId id="282" r:id="rId9"/>
    <p:sldId id="298" r:id="rId10"/>
    <p:sldId id="299" r:id="rId11"/>
    <p:sldId id="300" r:id="rId12"/>
    <p:sldId id="301" r:id="rId13"/>
    <p:sldId id="302" r:id="rId14"/>
    <p:sldId id="303" r:id="rId15"/>
    <p:sldId id="310" r:id="rId16"/>
    <p:sldId id="284" r:id="rId17"/>
    <p:sldId id="285" r:id="rId18"/>
    <p:sldId id="286" r:id="rId19"/>
    <p:sldId id="259" r:id="rId20"/>
    <p:sldId id="260" r:id="rId21"/>
    <p:sldId id="261" r:id="rId22"/>
    <p:sldId id="262" r:id="rId23"/>
    <p:sldId id="263" r:id="rId24"/>
    <p:sldId id="264" r:id="rId25"/>
    <p:sldId id="311" r:id="rId26"/>
    <p:sldId id="290" r:id="rId27"/>
    <p:sldId id="294" r:id="rId28"/>
    <p:sldId id="295" r:id="rId29"/>
    <p:sldId id="312" r:id="rId30"/>
    <p:sldId id="304" r:id="rId31"/>
    <p:sldId id="305" r:id="rId32"/>
    <p:sldId id="306" r:id="rId33"/>
    <p:sldId id="307" r:id="rId34"/>
    <p:sldId id="296" r:id="rId35"/>
    <p:sldId id="292" r:id="rId36"/>
    <p:sldId id="293" r:id="rId37"/>
    <p:sldId id="278" r:id="rId38"/>
    <p:sldId id="276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E9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 smtClean="0"/>
              <a:t>2017/1/7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888B5-79FB-44CF-B2E2-168AFF9AE7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3254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 smtClean="0"/>
              <a:t>2017/1/7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E2A68-2075-4FCB-96EB-69074C8EC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1260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2A68-2075-4FCB-96EB-69074C8ECA6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41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2A68-2075-4FCB-96EB-69074C8ECA6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4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z="1800" smtClean="0">
              <a:latin typeface="Arial" charset="0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F5760A-320C-47D7-8541-F47C2FBA9C6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15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 smtClean="0">
              <a:latin typeface="+mj-ea"/>
            </a:endParaRP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CBD4E3-5D6D-4A3F-88F8-0F792FEC0F3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51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B2D4D2-A392-4CE8-9832-B166D83A299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66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B01F9F-E975-47A5-962D-74BB5A3949A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879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F2A107-94E7-442D-82A3-06737469488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797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A39AB-3219-433B-95B7-1FC11AE89C4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928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95581-3C85-4462-9512-FF9C55C62A8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09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9958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8481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532467" y="4267200"/>
            <a:ext cx="10342033" cy="1014413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7027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53D7CD-6E67-4BDA-AFFB-304028607317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39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584200"/>
            <a:ext cx="11353800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6400" y="1489266"/>
            <a:ext cx="11353800" cy="483533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53D7CD-6E67-4BDA-AFFB-3040286073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30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698500"/>
            <a:ext cx="2921000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698500"/>
            <a:ext cx="8293100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53D7CD-6E67-4BDA-AFFB-3040286073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008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622300"/>
            <a:ext cx="11366500" cy="660400"/>
          </a:xfrm>
        </p:spPr>
        <p:txBody>
          <a:bodyPr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400" y="1397000"/>
            <a:ext cx="11366500" cy="49288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1364686" y="6443164"/>
            <a:ext cx="713014" cy="364035"/>
          </a:xfrm>
        </p:spPr>
        <p:txBody>
          <a:bodyPr/>
          <a:lstStyle>
            <a:lvl1pPr>
              <a:defRPr/>
            </a:lvl1pPr>
          </a:lstStyle>
          <a:p>
            <a:fld id="{6E53D7CD-6E67-4BDA-AFFB-304028607317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156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71500"/>
            <a:ext cx="12192000" cy="5871664"/>
          </a:xfrm>
          <a:prstGeom prst="rect">
            <a:avLst/>
          </a:prstGeom>
          <a:solidFill>
            <a:srgbClr val="015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622300"/>
            <a:ext cx="11366500" cy="660400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400" y="1397000"/>
            <a:ext cx="11366500" cy="4928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1364686" y="6443164"/>
            <a:ext cx="713014" cy="364035"/>
          </a:xfrm>
        </p:spPr>
        <p:txBody>
          <a:bodyPr/>
          <a:lstStyle>
            <a:lvl1pPr>
              <a:defRPr/>
            </a:lvl1pPr>
          </a:lstStyle>
          <a:p>
            <a:fld id="{6E53D7CD-6E67-4BDA-AFFB-304028607317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16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 bwMode="auto">
          <a:xfrm>
            <a:off x="3200677" y="2553684"/>
            <a:ext cx="5777948" cy="159319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08756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3797300"/>
            <a:ext cx="10515600" cy="22923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53D7CD-6E67-4BDA-AFFB-3040286073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626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0" y="1536699"/>
            <a:ext cx="5537200" cy="4708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0" y="1536700"/>
            <a:ext cx="5486400" cy="47085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53D7CD-6E67-4BDA-AFFB-3040286073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05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8300" y="596901"/>
            <a:ext cx="10987617" cy="8053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8300" y="1516063"/>
            <a:ext cx="56303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8300" y="2454274"/>
            <a:ext cx="5630334" cy="37814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5287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454275"/>
            <a:ext cx="5183717" cy="37814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53D7CD-6E67-4BDA-AFFB-3040286073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29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53D7CD-6E67-4BDA-AFFB-30402860731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46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53D7CD-6E67-4BDA-AFFB-3040286073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87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5600" y="596900"/>
            <a:ext cx="4417485" cy="952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0" y="596900"/>
            <a:ext cx="6781800" cy="56483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55600" y="1650999"/>
            <a:ext cx="4417485" cy="45942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53D7CD-6E67-4BDA-AFFB-3040286073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23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hyperlink" Target="http://exmail.qq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7692"/>
            <a:ext cx="12222562" cy="592029"/>
          </a:xfrm>
          <a:prstGeom prst="rect">
            <a:avLst/>
          </a:prstGeom>
        </p:spPr>
      </p:pic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37006" y="6468564"/>
            <a:ext cx="453394" cy="36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  <a:ea typeface="宋体" panose="02010600030101010101" pitchFamily="2" charset="-122"/>
              </a:defRPr>
            </a:lvl1pPr>
          </a:lstStyle>
          <a:p>
            <a:fld id="{6E53D7CD-6E67-4BDA-AFFB-304028607317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622300"/>
            <a:ext cx="11366500" cy="73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63528"/>
            <a:ext cx="11366500" cy="486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57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" y="6493373"/>
            <a:ext cx="3809524" cy="368254"/>
          </a:xfrm>
          <a:prstGeom prst="rect">
            <a:avLst/>
          </a:prstGeom>
        </p:spPr>
      </p:pic>
      <p:sp>
        <p:nvSpPr>
          <p:cNvPr id="6" name="右箭头 5">
            <a:hlinkClick r:id="rId17" action="ppaction://hlinksldjump"/>
          </p:cNvPr>
          <p:cNvSpPr/>
          <p:nvPr userDrawn="1"/>
        </p:nvSpPr>
        <p:spPr bwMode="auto">
          <a:xfrm flipH="1">
            <a:off x="11179511" y="6500584"/>
            <a:ext cx="332016" cy="34062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>
            <a:hlinkClick r:id="rId18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879" y="158302"/>
            <a:ext cx="16383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8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ang@tenke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mailmall.cn/" TargetMode="External"/><Relationship Id="rId4" Type="http://schemas.openxmlformats.org/officeDocument/2006/relationships/hyperlink" Target="http://www.tenkee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3.xml"/><Relationship Id="rId7" Type="http://schemas.openxmlformats.org/officeDocument/2006/relationships/slide" Target="slide29.xml"/><Relationship Id="rId12" Type="http://schemas.openxmlformats.org/officeDocument/2006/relationships/slide" Target="slide3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5.xml"/><Relationship Id="rId11" Type="http://schemas.openxmlformats.org/officeDocument/2006/relationships/slide" Target="slide37.xml"/><Relationship Id="rId5" Type="http://schemas.openxmlformats.org/officeDocument/2006/relationships/slide" Target="slide15.xml"/><Relationship Id="rId10" Type="http://schemas.openxmlformats.org/officeDocument/2006/relationships/slide" Target="slide35.xml"/><Relationship Id="rId4" Type="http://schemas.openxmlformats.org/officeDocument/2006/relationships/slide" Target="slide7.xml"/><Relationship Id="rId9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kee.com/" TargetMode="External"/><Relationship Id="rId2" Type="http://schemas.openxmlformats.org/officeDocument/2006/relationships/hyperlink" Target="mailto:wang@tenkee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mailmall.c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2978372" y="2322084"/>
            <a:ext cx="8026400" cy="98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6000" dirty="0">
                <a:solidFill>
                  <a:schemeClr val="bg1"/>
                </a:solidFill>
              </a:rPr>
              <a:t>腾讯企业邮箱简报</a:t>
            </a:r>
          </a:p>
        </p:txBody>
      </p:sp>
      <p:sp>
        <p:nvSpPr>
          <p:cNvPr id="4" name="内容占位符 2"/>
          <p:cNvSpPr>
            <a:spLocks noGrp="1"/>
          </p:cNvSpPr>
          <p:nvPr>
            <p:ph type="subTitle" idx="1"/>
          </p:nvPr>
        </p:nvSpPr>
        <p:spPr>
          <a:xfrm>
            <a:off x="1473958" y="4267201"/>
            <a:ext cx="10426890" cy="2176462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</a:rPr>
              <a:t>销售电话：</a:t>
            </a:r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</a:rPr>
              <a:t>0512-6577-8896  </a:t>
            </a:r>
          </a:p>
          <a:p>
            <a:r>
              <a:rPr lang="zh-CN" altLang="en-US" sz="3200" dirty="0">
                <a:solidFill>
                  <a:schemeClr val="bg2">
                    <a:lumMod val="50000"/>
                  </a:schemeClr>
                </a:solidFill>
              </a:rPr>
              <a:t>联系业务：王艳仓</a:t>
            </a:r>
            <a:r>
              <a:rPr lang="en-US" altLang="zh-CN" sz="3200" dirty="0" err="1">
                <a:solidFill>
                  <a:schemeClr val="bg2">
                    <a:lumMod val="50000"/>
                  </a:schemeClr>
                </a:solidFill>
              </a:rPr>
              <a:t>kane</a:t>
            </a:r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</a:rPr>
              <a:t>189-1264-3293 </a:t>
            </a:r>
          </a:p>
          <a:p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</a:rPr>
              <a:t>电邮咨询：</a:t>
            </a:r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wang@tenkee.com</a:t>
            </a:r>
            <a:endParaRPr lang="en-US" altLang="zh-CN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</a:rPr>
              <a:t>公司网站：</a:t>
            </a:r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www.tenkee.com</a:t>
            </a:r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www.emailmall.cn</a:t>
            </a:r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11747500" y="6443663"/>
            <a:ext cx="4445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53D7CD-6E67-4BDA-AFFB-304028607317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549844" y="3498199"/>
            <a:ext cx="7970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</a:rPr>
              <a:t>苏州腾科信息技术</a:t>
            </a:r>
            <a:r>
              <a:rPr lang="zh-CN" altLang="en-US" sz="4000" dirty="0" smtClean="0">
                <a:solidFill>
                  <a:schemeClr val="bg1"/>
                </a:solidFill>
              </a:rPr>
              <a:t>有限公司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产品优势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3" y="1460500"/>
            <a:ext cx="11476297" cy="455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0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产品优势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3" y="1516770"/>
            <a:ext cx="11593537" cy="4343400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46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产品优势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0" y="1460500"/>
            <a:ext cx="11412102" cy="3772682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18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6633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11364686" y="6443164"/>
            <a:ext cx="639032" cy="326263"/>
          </a:xfrm>
        </p:spPr>
        <p:txBody>
          <a:bodyPr/>
          <a:lstStyle/>
          <a:p>
            <a:fld id="{6E53D7CD-6E67-4BDA-AFFB-304028607317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4956403"/>
            <a:ext cx="3224479" cy="18724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5414" y="5251763"/>
            <a:ext cx="25230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覆盖全球的</a:t>
            </a: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高速网络</a:t>
            </a:r>
          </a:p>
        </p:txBody>
      </p:sp>
      <p:sp>
        <p:nvSpPr>
          <p:cNvPr id="11" name="矩形 10"/>
          <p:cNvSpPr/>
          <p:nvPr/>
        </p:nvSpPr>
        <p:spPr>
          <a:xfrm>
            <a:off x="2627312" y="4957990"/>
            <a:ext cx="7735887" cy="1900009"/>
          </a:xfrm>
          <a:prstGeom prst="rect">
            <a:avLst/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700338" y="5039182"/>
            <a:ext cx="743063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国内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IDC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覆盖电信、联通、移动及教育网。国外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IDC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遍及美国、加拿大、香港及东南亚地区。通过专线实现多网互联，绕开不同网络间的物理瓶颈，确保不同地区网络的用户都能享有同样高速的登录和收发邮件速度。</a:t>
            </a:r>
          </a:p>
          <a:p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74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92368" y="1829440"/>
            <a:ext cx="3686176" cy="514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160" dirty="0">
                <a:latin typeface="微软雅黑" pitchFamily="34" charset="-122"/>
                <a:ea typeface="微软雅黑" pitchFamily="34" charset="-122"/>
              </a:rPr>
              <a:t>超强的数据容灾能力</a:t>
            </a:r>
            <a:endParaRPr lang="en-US" altLang="zh-CN" sz="216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2368" y="2419990"/>
            <a:ext cx="3000376" cy="514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160" dirty="0">
                <a:latin typeface="微软雅黑" pitchFamily="34" charset="-122"/>
                <a:ea typeface="微软雅黑" pitchFamily="34" charset="-122"/>
              </a:rPr>
              <a:t>数据热备，负载均衡</a:t>
            </a:r>
            <a:endParaRPr lang="en-US" altLang="zh-CN" sz="216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2369" y="3046735"/>
            <a:ext cx="4286250" cy="514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3">
              <a:defRPr/>
            </a:pPr>
            <a:r>
              <a:rPr lang="zh-CN" altLang="en-US" sz="2160" dirty="0">
                <a:latin typeface="微软雅黑" pitchFamily="34" charset="-122"/>
                <a:ea typeface="微软雅黑" pitchFamily="34" charset="-122"/>
              </a:rPr>
              <a:t>高效反垃圾反病毒</a:t>
            </a:r>
            <a:endParaRPr lang="en-US" altLang="zh-CN" sz="216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2368" y="3669670"/>
            <a:ext cx="4543426" cy="514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160" dirty="0">
                <a:latin typeface="微软雅黑" pitchFamily="34" charset="-122"/>
                <a:ea typeface="微软雅黑" pitchFamily="34" charset="-122"/>
              </a:rPr>
              <a:t>全程</a:t>
            </a:r>
            <a:r>
              <a:rPr lang="en-US" altLang="zh-CN" sz="2160" dirty="0">
                <a:latin typeface="微软雅黑" pitchFamily="34" charset="-122"/>
                <a:ea typeface="微软雅黑" pitchFamily="34" charset="-122"/>
              </a:rPr>
              <a:t>SSL</a:t>
            </a:r>
            <a:r>
              <a:rPr lang="zh-CN" altLang="en-US" sz="2160" dirty="0">
                <a:latin typeface="微软雅黑" pitchFamily="34" charset="-122"/>
                <a:ea typeface="微软雅黑" pitchFamily="34" charset="-122"/>
              </a:rPr>
              <a:t>协议加密</a:t>
            </a:r>
            <a:endParaRPr lang="en-US" altLang="zh-CN" sz="216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2368" y="4307845"/>
            <a:ext cx="3771900" cy="514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160" dirty="0">
                <a:latin typeface="微软雅黑" pitchFamily="34" charset="-122"/>
                <a:ea typeface="微软雅黑" pitchFamily="34" charset="-122"/>
              </a:rPr>
              <a:t>腾讯电脑管家技术支持</a:t>
            </a:r>
            <a:endParaRPr lang="en-US" altLang="zh-CN" sz="216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596804" y="1859920"/>
            <a:ext cx="509016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60" b="1">
                <a:latin typeface="微软雅黑" pitchFamily="34" charset="-122"/>
                <a:ea typeface="微软雅黑" pitchFamily="34" charset="-122"/>
              </a:rPr>
              <a:t>超强的数据容灾能力</a:t>
            </a:r>
            <a:endParaRPr lang="en-US" altLang="zh-CN" sz="2160" b="1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160" b="1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160" b="1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160" b="1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160" b="1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160" b="1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160" b="1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920">
                <a:latin typeface="微软雅黑" pitchFamily="34" charset="-122"/>
                <a:ea typeface="微软雅黑" pitchFamily="34" charset="-122"/>
              </a:rPr>
              <a:t>腾讯自研</a:t>
            </a:r>
            <a:r>
              <a:rPr lang="en-US" altLang="zh-CN" sz="1920">
                <a:latin typeface="微软雅黑" pitchFamily="34" charset="-122"/>
                <a:ea typeface="微软雅黑" pitchFamily="34" charset="-122"/>
              </a:rPr>
              <a:t>TGW</a:t>
            </a:r>
            <a:r>
              <a:rPr lang="zh-CN" altLang="en-US" sz="1920">
                <a:latin typeface="微软雅黑" pitchFamily="34" charset="-122"/>
                <a:ea typeface="微软雅黑" pitchFamily="34" charset="-122"/>
              </a:rPr>
              <a:t>系统</a:t>
            </a:r>
            <a:endParaRPr lang="en-US" altLang="zh-CN" sz="192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920">
                <a:latin typeface="微软雅黑" pitchFamily="34" charset="-122"/>
                <a:ea typeface="微软雅黑" pitchFamily="34" charset="-122"/>
              </a:rPr>
              <a:t>集多网统一接入，自动负载均衡，</a:t>
            </a:r>
            <a:r>
              <a:rPr lang="en-US" altLang="zh-CN" sz="1920"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en-US" sz="1920">
                <a:latin typeface="微软雅黑" pitchFamily="34" charset="-122"/>
                <a:ea typeface="微软雅黑" pitchFamily="34" charset="-122"/>
              </a:rPr>
              <a:t>收敛以及容灾监控体系于一身的系统，具有可靠性高，扩展性强，性能高，抗攻击能力强等优势。</a:t>
            </a:r>
            <a:endParaRPr lang="en-US" altLang="zh-CN" sz="192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/>
          <a:srcRect t="5099" r="4327" b="2986"/>
          <a:stretch>
            <a:fillRect/>
          </a:stretch>
        </p:blipFill>
        <p:spPr bwMode="auto">
          <a:xfrm>
            <a:off x="5530128" y="2357124"/>
            <a:ext cx="3141346" cy="15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585374" y="2357124"/>
            <a:ext cx="50901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60" b="1">
                <a:latin typeface="微软雅黑" pitchFamily="34" charset="-122"/>
                <a:ea typeface="微软雅黑" pitchFamily="34" charset="-122"/>
              </a:rPr>
              <a:t>数据热备，负载均衡</a:t>
            </a:r>
            <a:endParaRPr lang="en-US" altLang="zh-CN" sz="2160" b="1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920">
                <a:latin typeface="微软雅黑" pitchFamily="34" charset="-122"/>
                <a:ea typeface="微软雅黑" pitchFamily="34" charset="-122"/>
              </a:rPr>
              <a:t>关键数据三机热备，确保万无一失，一台故障无延迟切换另一台服务器，完全不影响存储传输数据。</a:t>
            </a:r>
            <a:endParaRPr lang="en-US" altLang="zh-CN" sz="192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596804" y="3050544"/>
            <a:ext cx="5090160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/>
            <a:r>
              <a:rPr lang="zh-CN" altLang="en-US" sz="2160" b="1">
                <a:latin typeface="微软雅黑" pitchFamily="34" charset="-122"/>
                <a:ea typeface="微软雅黑" pitchFamily="34" charset="-122"/>
              </a:rPr>
              <a:t>高效反垃圾反病毒</a:t>
            </a:r>
            <a:endParaRPr lang="en-US" altLang="zh-CN" sz="2160" b="1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920">
                <a:latin typeface="微软雅黑" pitchFamily="34" charset="-122"/>
                <a:ea typeface="微软雅黑" pitchFamily="34" charset="-122"/>
              </a:rPr>
              <a:t>全球最大的垃圾样本收集平台</a:t>
            </a:r>
            <a:r>
              <a:rPr lang="en-US" altLang="zh-CN" sz="1920">
                <a:latin typeface="微软雅黑" pitchFamily="34" charset="-122"/>
                <a:ea typeface="微软雅黑" pitchFamily="34" charset="-122"/>
              </a:rPr>
              <a:t>——QQ</a:t>
            </a:r>
            <a:r>
              <a:rPr lang="zh-CN" altLang="en-US" sz="1920">
                <a:latin typeface="微软雅黑" pitchFamily="34" charset="-122"/>
                <a:ea typeface="微软雅黑" pitchFamily="34" charset="-122"/>
              </a:rPr>
              <a:t>邮箱举报体系，拦截量约</a:t>
            </a:r>
            <a:r>
              <a:rPr lang="en-US" altLang="zh-CN" sz="1920">
                <a:latin typeface="微软雅黑" pitchFamily="34" charset="-122"/>
                <a:ea typeface="微软雅黑" pitchFamily="34" charset="-122"/>
              </a:rPr>
              <a:t>100,000,000/</a:t>
            </a:r>
            <a:r>
              <a:rPr lang="zh-CN" altLang="en-US" sz="1920">
                <a:latin typeface="微软雅黑" pitchFamily="34" charset="-122"/>
                <a:ea typeface="微软雅黑" pitchFamily="34" charset="-122"/>
              </a:rPr>
              <a:t>天；</a:t>
            </a:r>
            <a:endParaRPr lang="en-US" altLang="zh-CN" sz="192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920">
                <a:latin typeface="微软雅黑" pitchFamily="34" charset="-122"/>
                <a:ea typeface="微软雅黑" pitchFamily="34" charset="-122"/>
              </a:rPr>
              <a:t>拥有十数件国家专利的内容相似度算法，高聚合强干扰；</a:t>
            </a:r>
            <a:endParaRPr lang="en-US" altLang="zh-CN" sz="192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920">
                <a:latin typeface="微软雅黑" pitchFamily="34" charset="-122"/>
                <a:ea typeface="微软雅黑" pitchFamily="34" charset="-122"/>
              </a:rPr>
              <a:t>强悍的运算集群</a:t>
            </a:r>
            <a:r>
              <a:rPr lang="en-US" altLang="zh-CN" sz="192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920">
                <a:latin typeface="微软雅黑" pitchFamily="34" charset="-122"/>
                <a:ea typeface="微软雅黑" pitchFamily="34" charset="-122"/>
              </a:rPr>
              <a:t>支撑图片、文本、行为、垃圾指纹的分析打击。</a:t>
            </a:r>
            <a:endParaRPr lang="en-US" altLang="zh-CN" sz="192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596804" y="3705864"/>
            <a:ext cx="50901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60" b="1">
                <a:latin typeface="微软雅黑" pitchFamily="34" charset="-122"/>
                <a:ea typeface="微软雅黑" pitchFamily="34" charset="-122"/>
              </a:rPr>
              <a:t>全程</a:t>
            </a:r>
            <a:r>
              <a:rPr lang="en-US" altLang="zh-CN" sz="2160" b="1">
                <a:latin typeface="微软雅黑" pitchFamily="34" charset="-122"/>
                <a:ea typeface="微软雅黑" pitchFamily="34" charset="-122"/>
              </a:rPr>
              <a:t>SSL</a:t>
            </a:r>
            <a:r>
              <a:rPr lang="zh-CN" altLang="en-US" sz="2160" b="1">
                <a:latin typeface="微软雅黑" pitchFamily="34" charset="-122"/>
                <a:ea typeface="微软雅黑" pitchFamily="34" charset="-122"/>
              </a:rPr>
              <a:t>协议加密</a:t>
            </a:r>
            <a:endParaRPr lang="en-US" altLang="zh-CN" sz="2160" b="1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920">
                <a:latin typeface="微软雅黑" pitchFamily="34" charset="-122"/>
                <a:ea typeface="微软雅黑" pitchFamily="34" charset="-122"/>
              </a:rPr>
              <a:t>全程采用先进的</a:t>
            </a:r>
            <a:r>
              <a:rPr lang="en-US" altLang="zh-CN" sz="1920">
                <a:latin typeface="微软雅黑" pitchFamily="34" charset="-122"/>
                <a:ea typeface="微软雅黑" pitchFamily="34" charset="-122"/>
              </a:rPr>
              <a:t>128</a:t>
            </a:r>
            <a:r>
              <a:rPr lang="zh-CN" altLang="en-US" sz="1920">
                <a:latin typeface="微软雅黑" pitchFamily="34" charset="-122"/>
                <a:ea typeface="微软雅黑" pitchFamily="34" charset="-122"/>
              </a:rPr>
              <a:t>位</a:t>
            </a:r>
            <a:r>
              <a:rPr lang="en-US" altLang="zh-CN" sz="1920">
                <a:latin typeface="微软雅黑" pitchFamily="34" charset="-122"/>
                <a:ea typeface="微软雅黑" pitchFamily="34" charset="-122"/>
              </a:rPr>
              <a:t>SSL</a:t>
            </a:r>
            <a:r>
              <a:rPr lang="zh-CN" altLang="en-US" sz="1920">
                <a:latin typeface="微软雅黑" pitchFamily="34" charset="-122"/>
                <a:ea typeface="微软雅黑" pitchFamily="34" charset="-122"/>
              </a:rPr>
              <a:t>加密技术，从用户登录到数据传输的保护，真正做到杜绝数据被截取及窃听。</a:t>
            </a:r>
            <a:endParaRPr lang="en-US" altLang="zh-CN" sz="192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1594" y="1579884"/>
            <a:ext cx="3023234" cy="27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596804" y="4258314"/>
            <a:ext cx="5090160" cy="11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60" b="1">
                <a:latin typeface="微软雅黑" pitchFamily="34" charset="-122"/>
                <a:ea typeface="微软雅黑" pitchFamily="34" charset="-122"/>
              </a:rPr>
              <a:t>腾讯电脑管家技术支持</a:t>
            </a:r>
            <a:endParaRPr lang="en-US" altLang="zh-CN" sz="2160" b="1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920">
                <a:latin typeface="微软雅黑" pitchFamily="34" charset="-122"/>
                <a:ea typeface="微软雅黑" pitchFamily="34" charset="-122"/>
              </a:rPr>
              <a:t>腾讯电脑官家超过</a:t>
            </a:r>
            <a:r>
              <a:rPr lang="en-US" altLang="zh-CN" sz="192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920">
                <a:latin typeface="微软雅黑" pitchFamily="34" charset="-122"/>
                <a:ea typeface="微软雅黑" pitchFamily="34" charset="-122"/>
              </a:rPr>
              <a:t>年的安全领域运营经验，渗透到邮箱各个安全环节。</a:t>
            </a:r>
            <a:endParaRPr lang="en-US" altLang="zh-CN" sz="192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3800" dirty="0">
                <a:latin typeface="微软雅黑" pitchFamily="34" charset="-122"/>
                <a:ea typeface="微软雅黑" pitchFamily="34" charset="-122"/>
              </a:rPr>
              <a:t>多年技术沉淀为您保驾护航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10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7" grpId="1"/>
      <p:bldP spid="22" grpId="0"/>
      <p:bldP spid="22" grpId="1"/>
      <p:bldP spid="23" grpId="0"/>
      <p:bldP spid="23" grpId="1"/>
      <p:bldP spid="24" grpId="0"/>
      <p:bldP spid="24" grpId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功能</a:t>
            </a:r>
            <a:r>
              <a:rPr lang="zh-CN" altLang="en-US" dirty="0" smtClean="0"/>
              <a:t>介绍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83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0" y="5010243"/>
            <a:ext cx="12192000" cy="12454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6744" y="5265392"/>
            <a:ext cx="103632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设置成员或</a:t>
            </a:r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的登录权限，限制成员发信频率或外发权限。</a:t>
            </a:r>
          </a:p>
        </p:txBody>
      </p:sp>
      <p:sp>
        <p:nvSpPr>
          <p:cNvPr id="43" name="Oval 32"/>
          <p:cNvSpPr/>
          <p:nvPr/>
        </p:nvSpPr>
        <p:spPr>
          <a:xfrm>
            <a:off x="1461136" y="2171700"/>
            <a:ext cx="2179320" cy="2181226"/>
          </a:xfrm>
          <a:prstGeom prst="ellipse">
            <a:avLst/>
          </a:prstGeom>
          <a:solidFill>
            <a:srgbClr val="6BBD46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96919">
              <a:lnSpc>
                <a:spcPct val="90000"/>
              </a:lnSpc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个性化定制</a:t>
            </a:r>
            <a:endParaRPr 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96919">
              <a:lnSpc>
                <a:spcPct val="90000"/>
              </a:lnSpc>
              <a:defRPr/>
            </a:pPr>
            <a:r>
              <a:rPr lang="zh-CN" altLang="en-US" sz="2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企业形象</a:t>
            </a:r>
            <a:endParaRPr lang="en-AU" sz="2400" dirty="0">
              <a:solidFill>
                <a:schemeClr val="tx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55320" y="5252753"/>
            <a:ext cx="1038225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腾讯企业邮：让企业拥有专属邮箱后缀以及统一的形象。</a:t>
            </a:r>
            <a:endParaRPr lang="en-US" altLang="zh-CN" sz="216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           </a:t>
            </a: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支持企业定制签名档，</a:t>
            </a:r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，个性化登录页面以及企业名片等信息。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55320" y="5272765"/>
            <a:ext cx="10410826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查询成员收发信状况、管理员各项操作记录等系统日志。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55320" y="5244785"/>
            <a:ext cx="103632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丰富多样的应用功能及后台管理功能，全面提升企业的邮件系统。如，邮件归档功能。设置归档帐号，永久保存企业邮箱往来邮件。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31522" y="5242643"/>
            <a:ext cx="103632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可创建多个二级管理员，并可指定的管理范围。</a:t>
            </a:r>
          </a:p>
        </p:txBody>
      </p:sp>
      <p:sp>
        <p:nvSpPr>
          <p:cNvPr id="2357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管理员可以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39" name="Oval 28"/>
          <p:cNvSpPr/>
          <p:nvPr/>
        </p:nvSpPr>
        <p:spPr>
          <a:xfrm>
            <a:off x="3234442" y="1210745"/>
            <a:ext cx="2217420" cy="2219324"/>
          </a:xfrm>
          <a:prstGeom prst="ellipse">
            <a:avLst/>
          </a:prstGeom>
          <a:solidFill>
            <a:srgbClr val="969696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5" dist="22860" dir="5400000" algn="t" rotWithShape="0">
              <a:prstClr val="black">
                <a:alpha val="35000"/>
              </a:prstClr>
            </a:outerShdw>
          </a:effectLst>
        </p:spPr>
        <p:txBody>
          <a:bodyPr wrap="none" lIns="0" tIns="0" rIns="0" bIns="0" anchor="ctr"/>
          <a:lstStyle/>
          <a:p>
            <a:pPr indent="-80010" algn="ctr" defTabSz="1096919">
              <a:lnSpc>
                <a:spcPct val="90000"/>
              </a:lnSpc>
              <a:spcBef>
                <a:spcPts val="72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监控全局</a:t>
            </a:r>
            <a:endParaRPr 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80010" algn="ctr" defTabSz="1096919">
              <a:lnSpc>
                <a:spcPct val="90000"/>
              </a:lnSpc>
              <a:spcBef>
                <a:spcPts val="720"/>
              </a:spcBef>
              <a:defRPr/>
            </a:pPr>
            <a:r>
              <a:rPr lang="zh-CN" altLang="en-US" sz="2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操作记录</a:t>
            </a:r>
            <a:endParaRPr lang="en-US" sz="2400" dirty="0">
              <a:solidFill>
                <a:schemeClr val="tx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36"/>
          <p:cNvSpPr/>
          <p:nvPr/>
        </p:nvSpPr>
        <p:spPr>
          <a:xfrm>
            <a:off x="4896066" y="2258742"/>
            <a:ext cx="2181226" cy="2181226"/>
          </a:xfrm>
          <a:prstGeom prst="ellipse">
            <a:avLst/>
          </a:prstGeom>
          <a:solidFill>
            <a:srgbClr val="015EAC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5" dist="22860" dir="5400000" algn="t" rotWithShape="0">
              <a:prstClr val="black">
                <a:alpha val="35000"/>
              </a:prstClr>
            </a:outerShdw>
          </a:effectLst>
        </p:spPr>
        <p:txBody>
          <a:bodyPr wrap="none" lIns="0" tIns="0" rIns="0" bIns="0" anchor="ctr"/>
          <a:lstStyle/>
          <a:p>
            <a:pPr indent="-80010" algn="ctr" defTabSz="1096919">
              <a:lnSpc>
                <a:spcPct val="90000"/>
              </a:lnSpc>
              <a:spcBef>
                <a:spcPts val="720"/>
              </a:spcBef>
              <a:defRPr/>
            </a:pPr>
            <a:r>
              <a:rPr lang="zh-CN" altLang="en-US" sz="2400" dirty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限制成员</a:t>
            </a:r>
            <a:endParaRPr lang="en-US" altLang="zh-CN" sz="2400" dirty="0">
              <a:solidFill>
                <a:schemeClr val="bg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80010" algn="ctr" defTabSz="1096919">
              <a:lnSpc>
                <a:spcPct val="90000"/>
              </a:lnSpc>
              <a:spcBef>
                <a:spcPts val="720"/>
              </a:spcBef>
              <a:defRPr/>
            </a:pPr>
            <a:r>
              <a:rPr lang="zh-CN" altLang="en-US" sz="2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登录和发信</a:t>
            </a:r>
            <a:endParaRPr lang="en-US" sz="2400" dirty="0">
              <a:solidFill>
                <a:schemeClr val="tx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0"/>
          <p:cNvSpPr/>
          <p:nvPr/>
        </p:nvSpPr>
        <p:spPr>
          <a:xfrm>
            <a:off x="6593474" y="1179331"/>
            <a:ext cx="2179320" cy="2181226"/>
          </a:xfrm>
          <a:prstGeom prst="ellipse">
            <a:avLst/>
          </a:prstGeom>
          <a:solidFill>
            <a:srgbClr val="E07837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96919">
              <a:lnSpc>
                <a:spcPct val="90000"/>
              </a:lnSpc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邮件归档</a:t>
            </a:r>
            <a:endParaRPr lang="en-US" altLang="zh-CN" sz="2400" dirty="0">
              <a:solidFill>
                <a:schemeClr val="tx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96919">
              <a:lnSpc>
                <a:spcPct val="90000"/>
              </a:lnSpc>
              <a:defRPr/>
            </a:pPr>
            <a:r>
              <a:rPr lang="zh-CN" altLang="en-US" sz="2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永久保存邮件</a:t>
            </a:r>
            <a:endParaRPr lang="en-AU" sz="2400" dirty="0">
              <a:solidFill>
                <a:schemeClr val="tx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4"/>
          <p:cNvSpPr/>
          <p:nvPr/>
        </p:nvSpPr>
        <p:spPr>
          <a:xfrm>
            <a:off x="8528576" y="1799866"/>
            <a:ext cx="2181224" cy="2181226"/>
          </a:xfrm>
          <a:prstGeom prst="ellipse">
            <a:avLst/>
          </a:prstGeom>
          <a:solidFill>
            <a:srgbClr val="3FCDFF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96919">
              <a:lnSpc>
                <a:spcPct val="90000"/>
              </a:lnSpc>
              <a:defRPr/>
            </a:pPr>
            <a:r>
              <a:rPr lang="zh-CN" altLang="en-US" sz="2400" dirty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建立分级</a:t>
            </a:r>
            <a:endParaRPr lang="en-US" altLang="zh-CN" sz="2400" dirty="0">
              <a:solidFill>
                <a:schemeClr val="bg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96919">
              <a:lnSpc>
                <a:spcPct val="90000"/>
              </a:lnSpc>
              <a:defRPr/>
            </a:pPr>
            <a:r>
              <a:rPr lang="zh-CN" altLang="en-US" sz="2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权限管理员</a:t>
            </a:r>
            <a:endParaRPr lang="en-AU" sz="2400" dirty="0">
              <a:solidFill>
                <a:schemeClr val="tx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40" y="602488"/>
            <a:ext cx="5657850" cy="35528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028" y="2228651"/>
            <a:ext cx="4109219" cy="26169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46" y="1197018"/>
            <a:ext cx="6124575" cy="30003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" t="3944" r="5883" b="7955"/>
          <a:stretch/>
        </p:blipFill>
        <p:spPr>
          <a:xfrm>
            <a:off x="6845801" y="1190041"/>
            <a:ext cx="5200650" cy="3314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r="4634" b="7624"/>
          <a:stretch/>
        </p:blipFill>
        <p:spPr>
          <a:xfrm>
            <a:off x="844751" y="1504397"/>
            <a:ext cx="5715000" cy="3070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2477" r="5152" b="7121"/>
          <a:stretch/>
        </p:blipFill>
        <p:spPr>
          <a:xfrm>
            <a:off x="2266589" y="1294054"/>
            <a:ext cx="5562601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6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" grpId="0"/>
      <p:bldP spid="7" grpId="1"/>
      <p:bldP spid="43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39" grpId="0" animBg="1"/>
      <p:bldP spid="41" grpId="0" animBg="1"/>
      <p:bldP spid="40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0" y="5066942"/>
            <a:ext cx="12192000" cy="12172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60892" y="5323564"/>
            <a:ext cx="1117309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对于已发送的邮件在对方未读的前提下可对邮件进行</a:t>
            </a:r>
            <a:r>
              <a:rPr lang="zh-CN" altLang="en-US" sz="216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撤回（仅对本域以及</a:t>
            </a:r>
            <a:r>
              <a:rPr lang="en-US" altLang="zh-CN" sz="216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216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邮箱有效）。</a:t>
            </a:r>
            <a:endParaRPr lang="zh-CN" altLang="en-US" sz="216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Oval 32"/>
          <p:cNvSpPr/>
          <p:nvPr/>
        </p:nvSpPr>
        <p:spPr>
          <a:xfrm>
            <a:off x="2388870" y="2085976"/>
            <a:ext cx="2181226" cy="2179320"/>
          </a:xfrm>
          <a:prstGeom prst="ellipse">
            <a:avLst/>
          </a:prstGeom>
          <a:solidFill>
            <a:srgbClr val="6BBD46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96919">
              <a:lnSpc>
                <a:spcPct val="90000"/>
              </a:lnSpc>
              <a:defRPr/>
            </a:pPr>
            <a:r>
              <a:rPr lang="zh-CN" altLang="en-US" sz="2400" dirty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文件中转站</a:t>
            </a:r>
            <a:endParaRPr lang="en-US" altLang="zh-CN" sz="2400" dirty="0">
              <a:solidFill>
                <a:schemeClr val="bg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96919">
              <a:lnSpc>
                <a:spcPct val="90000"/>
              </a:lnSpc>
              <a:defRPr/>
            </a:pPr>
            <a:r>
              <a:rPr lang="zh-CN" altLang="en-US" sz="2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超大附件</a:t>
            </a:r>
            <a:endParaRPr lang="en-AU" sz="2400" dirty="0">
              <a:solidFill>
                <a:schemeClr val="tx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36127" y="5321878"/>
            <a:ext cx="1041273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不需担心对方邮箱容量和附件大小限制，极速送达。最高支持</a:t>
            </a:r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2GB</a:t>
            </a: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超大文件。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36127" y="5329272"/>
            <a:ext cx="1041273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使用大容量企业网盘进行内部资料存储、共享或发给外域收件人。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34536" y="5321878"/>
            <a:ext cx="103632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批量群发邮件，但对方在收件人列表里只会看到自己的邮件地址，兼顾效率和尊贵。</a:t>
            </a:r>
          </a:p>
        </p:txBody>
      </p:sp>
      <p:sp>
        <p:nvSpPr>
          <p:cNvPr id="2561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员工可以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39" name="Oval 28"/>
          <p:cNvSpPr/>
          <p:nvPr/>
        </p:nvSpPr>
        <p:spPr>
          <a:xfrm>
            <a:off x="4318635" y="2592982"/>
            <a:ext cx="2219326" cy="2221230"/>
          </a:xfrm>
          <a:prstGeom prst="ellipse">
            <a:avLst/>
          </a:prstGeom>
          <a:solidFill>
            <a:srgbClr val="E07837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5" dist="22860" dir="5400000" algn="t" rotWithShape="0">
              <a:prstClr val="black">
                <a:alpha val="35000"/>
              </a:prstClr>
            </a:outerShdw>
          </a:effectLst>
        </p:spPr>
        <p:txBody>
          <a:bodyPr wrap="none" lIns="0" tIns="0" rIns="0" bIns="0" anchor="ctr"/>
          <a:lstStyle/>
          <a:p>
            <a:pPr indent="-80010" algn="ctr" defTabSz="1096919">
              <a:lnSpc>
                <a:spcPct val="90000"/>
              </a:lnSpc>
              <a:spcBef>
                <a:spcPts val="720"/>
              </a:spcBef>
              <a:defRPr/>
            </a:pPr>
            <a:r>
              <a:rPr lang="zh-CN" altLang="en-US" sz="2400" dirty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企业网盘</a:t>
            </a:r>
            <a:endParaRPr lang="en-US" altLang="zh-CN" sz="2400" dirty="0">
              <a:solidFill>
                <a:schemeClr val="bg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80010" algn="ctr" defTabSz="1096919">
              <a:lnSpc>
                <a:spcPct val="90000"/>
              </a:lnSpc>
              <a:spcBef>
                <a:spcPts val="720"/>
              </a:spcBef>
              <a:defRPr/>
            </a:pPr>
            <a:r>
              <a:rPr lang="zh-CN" altLang="en-US" sz="2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共享资料</a:t>
            </a:r>
            <a:endParaRPr lang="en-US" sz="2400" dirty="0">
              <a:solidFill>
                <a:schemeClr val="tx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36"/>
          <p:cNvSpPr/>
          <p:nvPr/>
        </p:nvSpPr>
        <p:spPr>
          <a:xfrm>
            <a:off x="6096000" y="1442086"/>
            <a:ext cx="2181226" cy="2181224"/>
          </a:xfrm>
          <a:prstGeom prst="ellipse">
            <a:avLst/>
          </a:prstGeom>
          <a:solidFill>
            <a:srgbClr val="015EAC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5" dist="22860" dir="5400000" algn="t" rotWithShape="0">
              <a:prstClr val="black">
                <a:alpha val="35000"/>
              </a:prstClr>
            </a:outerShdw>
          </a:effectLst>
        </p:spPr>
        <p:txBody>
          <a:bodyPr wrap="none" lIns="0" tIns="0" rIns="0" bIns="0" anchor="ctr"/>
          <a:lstStyle/>
          <a:p>
            <a:pPr indent="-80010" algn="ctr" defTabSz="1096919">
              <a:lnSpc>
                <a:spcPct val="90000"/>
              </a:lnSpc>
              <a:spcBef>
                <a:spcPts val="720"/>
              </a:spcBef>
              <a:defRPr/>
            </a:pPr>
            <a:r>
              <a:rPr lang="zh-CN" altLang="en-US" sz="2400" dirty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撤回</a:t>
            </a:r>
            <a:endParaRPr lang="en-US" altLang="zh-CN" sz="2400" dirty="0">
              <a:solidFill>
                <a:schemeClr val="bg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80010" algn="ctr" defTabSz="1096919">
              <a:lnSpc>
                <a:spcPct val="90000"/>
              </a:lnSpc>
              <a:spcBef>
                <a:spcPts val="720"/>
              </a:spcBef>
              <a:defRPr/>
            </a:pPr>
            <a:r>
              <a:rPr lang="zh-CN" altLang="en-US" sz="2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错误邮件</a:t>
            </a:r>
            <a:endParaRPr lang="en-US" sz="2400" dirty="0">
              <a:solidFill>
                <a:schemeClr val="tx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4"/>
          <p:cNvSpPr/>
          <p:nvPr/>
        </p:nvSpPr>
        <p:spPr>
          <a:xfrm>
            <a:off x="8092440" y="2085976"/>
            <a:ext cx="2181226" cy="2179320"/>
          </a:xfrm>
          <a:prstGeom prst="ellipse">
            <a:avLst/>
          </a:prstGeom>
          <a:solidFill>
            <a:srgbClr val="3FCDFF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96919">
              <a:lnSpc>
                <a:spcPct val="90000"/>
              </a:lnSpc>
              <a:defRPr/>
            </a:pPr>
            <a:r>
              <a:rPr lang="zh-CN" altLang="en-US" sz="2400" dirty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向一群人</a:t>
            </a:r>
            <a:endParaRPr lang="en-US" altLang="zh-CN" sz="2400" dirty="0">
              <a:solidFill>
                <a:schemeClr val="bg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96919">
              <a:lnSpc>
                <a:spcPct val="90000"/>
              </a:lnSpc>
              <a:defRPr/>
            </a:pPr>
            <a:r>
              <a:rPr lang="zh-CN" altLang="en-US" sz="2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分别发送邮件</a:t>
            </a:r>
            <a:endParaRPr lang="en-AU" sz="2400" dirty="0">
              <a:solidFill>
                <a:schemeClr val="tx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1" y="929153"/>
            <a:ext cx="6057900" cy="372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86" y="697098"/>
            <a:ext cx="4362450" cy="433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625428"/>
            <a:ext cx="3200400" cy="43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91" y="626715"/>
            <a:ext cx="4105275" cy="43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0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" grpId="0"/>
      <p:bldP spid="7" grpId="1"/>
      <p:bldP spid="43" grpId="0" animBg="1"/>
      <p:bldP spid="19" grpId="0"/>
      <p:bldP spid="19" grpId="1"/>
      <p:bldP spid="20" grpId="0"/>
      <p:bldP spid="20" grpId="1"/>
      <p:bldP spid="22" grpId="0"/>
      <p:bldP spid="22" grpId="1"/>
      <p:bldP spid="39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你可以这样登录</a:t>
            </a:r>
          </a:p>
        </p:txBody>
      </p:sp>
      <p:sp>
        <p:nvSpPr>
          <p:cNvPr id="55" name="矩形 54"/>
          <p:cNvSpPr/>
          <p:nvPr/>
        </p:nvSpPr>
        <p:spPr>
          <a:xfrm>
            <a:off x="0" y="5118912"/>
            <a:ext cx="12192000" cy="1121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77465" y="5454925"/>
            <a:ext cx="10361296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绑定</a:t>
            </a:r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号，通过</a:t>
            </a:r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面板一键登录，并可收到</a:t>
            </a:r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即时消息提示有新邮件。</a:t>
            </a:r>
          </a:p>
        </p:txBody>
      </p:sp>
      <p:sp>
        <p:nvSpPr>
          <p:cNvPr id="39" name="Oval 28"/>
          <p:cNvSpPr/>
          <p:nvPr/>
        </p:nvSpPr>
        <p:spPr>
          <a:xfrm>
            <a:off x="3598046" y="1629168"/>
            <a:ext cx="2219324" cy="2221230"/>
          </a:xfrm>
          <a:prstGeom prst="ellipse">
            <a:avLst/>
          </a:prstGeom>
          <a:solidFill>
            <a:srgbClr val="E07837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5" dist="22860" dir="5400000" algn="t" rotWithShape="0">
              <a:prstClr val="black">
                <a:alpha val="35000"/>
              </a:prstClr>
            </a:outerShdw>
          </a:effectLst>
        </p:spPr>
        <p:txBody>
          <a:bodyPr wrap="none" lIns="0" tIns="0" rIns="0" bIns="0" anchor="ctr"/>
          <a:lstStyle/>
          <a:p>
            <a:pPr indent="-80010" algn="ctr" defTabSz="1096919">
              <a:lnSpc>
                <a:spcPct val="90000"/>
              </a:lnSpc>
              <a:spcBef>
                <a:spcPts val="720"/>
              </a:spcBef>
              <a:defRPr/>
            </a:pPr>
            <a:r>
              <a:rPr lang="zh-CN" altLang="en-US" sz="2400" dirty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绑定微信</a:t>
            </a:r>
            <a:endParaRPr lang="en-US" altLang="zh-CN" sz="2400" dirty="0">
              <a:solidFill>
                <a:schemeClr val="bg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80010" algn="ctr" defTabSz="1096919">
              <a:lnSpc>
                <a:spcPct val="90000"/>
              </a:lnSpc>
              <a:spcBef>
                <a:spcPts val="720"/>
              </a:spcBef>
              <a:defRPr/>
            </a:pPr>
            <a:r>
              <a:rPr lang="zh-CN" altLang="en-US" sz="2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登录服务号</a:t>
            </a:r>
            <a:endParaRPr lang="en-US" sz="2400" dirty="0">
              <a:solidFill>
                <a:schemeClr val="tx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36"/>
          <p:cNvSpPr/>
          <p:nvPr/>
        </p:nvSpPr>
        <p:spPr>
          <a:xfrm>
            <a:off x="5981799" y="989377"/>
            <a:ext cx="2179320" cy="2179320"/>
          </a:xfrm>
          <a:prstGeom prst="ellipse">
            <a:avLst/>
          </a:prstGeom>
          <a:solidFill>
            <a:srgbClr val="015EAC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5" dist="22860" dir="5400000" algn="t" rotWithShape="0">
              <a:prstClr val="black">
                <a:alpha val="35000"/>
              </a:prstClr>
            </a:outerShdw>
          </a:effectLst>
        </p:spPr>
        <p:txBody>
          <a:bodyPr wrap="none" lIns="0" tIns="0" rIns="0" bIns="0" anchor="ctr"/>
          <a:lstStyle/>
          <a:p>
            <a:pPr indent="-80010" algn="ctr" defTabSz="1096919">
              <a:lnSpc>
                <a:spcPct val="90000"/>
              </a:lnSpc>
              <a:spcBef>
                <a:spcPts val="720"/>
              </a:spcBef>
              <a:defRPr/>
            </a:pPr>
            <a:r>
              <a:rPr lang="zh-CN" altLang="en-US" sz="2400" dirty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r>
              <a:rPr lang="en-US" altLang="zh-CN" sz="2400" dirty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</a:p>
          <a:p>
            <a:pPr indent="-80010" algn="ctr" defTabSz="1096919">
              <a:lnSpc>
                <a:spcPct val="90000"/>
              </a:lnSpc>
              <a:spcBef>
                <a:spcPts val="720"/>
              </a:spcBef>
              <a:defRPr/>
            </a:pPr>
            <a:r>
              <a:rPr lang="en-US" altLang="zh-CN" sz="2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端一键登录</a:t>
            </a:r>
            <a:endParaRPr lang="en-US" sz="2400" dirty="0">
              <a:solidFill>
                <a:schemeClr val="tx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4"/>
          <p:cNvSpPr/>
          <p:nvPr/>
        </p:nvSpPr>
        <p:spPr>
          <a:xfrm>
            <a:off x="8459857" y="988442"/>
            <a:ext cx="2181226" cy="2181226"/>
          </a:xfrm>
          <a:prstGeom prst="ellipse">
            <a:avLst/>
          </a:prstGeom>
          <a:solidFill>
            <a:srgbClr val="3FCDFF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96919">
              <a:lnSpc>
                <a:spcPct val="90000"/>
              </a:lnSpc>
              <a:defRPr/>
            </a:pPr>
            <a:r>
              <a:rPr lang="zh-CN" altLang="en-US" sz="2400" dirty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丰富多样</a:t>
            </a:r>
            <a:endParaRPr lang="en-US" altLang="zh-CN" sz="2400" dirty="0">
              <a:solidFill>
                <a:schemeClr val="bg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96919">
              <a:lnSpc>
                <a:spcPct val="90000"/>
              </a:lnSpc>
              <a:defRPr/>
            </a:pPr>
            <a:r>
              <a:rPr lang="zh-CN" altLang="en-US" sz="2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移动端登录方式</a:t>
            </a:r>
            <a:endParaRPr lang="en-AU" sz="2400" dirty="0">
              <a:solidFill>
                <a:schemeClr val="tx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Oval 32"/>
          <p:cNvSpPr/>
          <p:nvPr/>
        </p:nvSpPr>
        <p:spPr>
          <a:xfrm>
            <a:off x="1310316" y="1282700"/>
            <a:ext cx="2181224" cy="2181226"/>
          </a:xfrm>
          <a:prstGeom prst="ellipse">
            <a:avLst/>
          </a:prstGeom>
          <a:solidFill>
            <a:srgbClr val="6BBD46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96919">
              <a:lnSpc>
                <a:spcPct val="90000"/>
              </a:lnSpc>
              <a:defRPr/>
            </a:pPr>
            <a:r>
              <a:rPr lang="zh-CN" altLang="en-US" sz="2400" dirty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</a:t>
            </a:r>
            <a:endParaRPr lang="en-US" altLang="zh-CN" sz="2400" dirty="0">
              <a:solidFill>
                <a:schemeClr val="bg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96919">
              <a:lnSpc>
                <a:spcPct val="90000"/>
              </a:lnSpc>
              <a:defRPr/>
            </a:pPr>
            <a:r>
              <a:rPr lang="zh-CN" altLang="en-US" sz="2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动态密码登录</a:t>
            </a:r>
            <a:endParaRPr lang="en-AU" sz="2400" dirty="0">
              <a:solidFill>
                <a:schemeClr val="tx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06400" y="5436432"/>
            <a:ext cx="106299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每次登录都通过微信下发动态密码，确保是本人登录邮箱。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06400" y="5424276"/>
            <a:ext cx="10410826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绑定个人微信号，关注官方服务号，通过微信免登录随时收发邮件，并有新邮件提醒。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54026" y="5467437"/>
            <a:ext cx="103632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各类型智能手机或终端均可通过</a:t>
            </a:r>
            <a:r>
              <a:rPr lang="en-US" altLang="zh-CN" sz="216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Exchang</a:t>
            </a:r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/ </a:t>
            </a:r>
            <a:r>
              <a:rPr lang="en-US" altLang="zh-CN" sz="216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Imap</a:t>
            </a:r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/ Pop / </a:t>
            </a:r>
            <a:r>
              <a:rPr lang="en-US" altLang="zh-CN" sz="216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Wap</a:t>
            </a: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等多种方式接入。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18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77" y="2349487"/>
            <a:ext cx="375285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73" y="632422"/>
            <a:ext cx="4133850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96" y="3241715"/>
            <a:ext cx="8201025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91" y="1289017"/>
            <a:ext cx="3219450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350309" y="5344901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多种登录方式，供你选择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" grpId="0"/>
      <p:bldP spid="7" grpId="1"/>
      <p:bldP spid="39" grpId="0" animBg="1"/>
      <p:bldP spid="41" grpId="0" animBg="1"/>
      <p:bldP spid="42" grpId="0" animBg="1"/>
      <p:bldP spid="43" grpId="0" animBg="1"/>
      <p:bldP spid="19" grpId="0"/>
      <p:bldP spid="19" grpId="1"/>
      <p:bldP spid="20" grpId="0"/>
      <p:bldP spid="20" grpId="1"/>
      <p:bldP spid="22" grpId="0"/>
      <p:bldP spid="22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邮箱详细功能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3" y="1418296"/>
            <a:ext cx="10044333" cy="4855895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19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3" y="1458041"/>
            <a:ext cx="11614354" cy="47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 bwMode="auto">
          <a:xfrm>
            <a:off x="3953308" y="1514661"/>
            <a:ext cx="6350756" cy="384556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直角三角形 15"/>
          <p:cNvSpPr/>
          <p:nvPr/>
        </p:nvSpPr>
        <p:spPr bwMode="auto">
          <a:xfrm rot="13488321">
            <a:off x="-810724" y="1505053"/>
            <a:ext cx="3946666" cy="3946666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289224" y="1537847"/>
            <a:ext cx="1171362" cy="3823854"/>
          </a:xfrm>
        </p:spPr>
        <p:txBody>
          <a:bodyPr vert="eaVert"/>
          <a:lstStyle/>
          <a:p>
            <a:pPr algn="ctr"/>
            <a:r>
              <a:rPr lang="zh-CN" altLang="en-US" sz="6000" dirty="0" smtClean="0">
                <a:solidFill>
                  <a:schemeClr val="bg1"/>
                </a:solidFill>
              </a:rPr>
              <a:t>简报</a:t>
            </a:r>
            <a:r>
              <a:rPr lang="zh-CN" altLang="en-US" sz="6000" dirty="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half" idx="2"/>
          </p:nvPr>
        </p:nvSpPr>
        <p:spPr>
          <a:xfrm>
            <a:off x="4238750" y="1783077"/>
            <a:ext cx="6700050" cy="3495499"/>
          </a:xfrm>
        </p:spPr>
        <p:txBody>
          <a:bodyPr numCol="2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 smtClean="0">
                <a:hlinkClick r:id="rId3" action="ppaction://hlinksldjump"/>
              </a:rPr>
              <a:t>关于腾讯</a:t>
            </a:r>
            <a:endParaRPr lang="en-US" altLang="zh-CN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hlinkClick r:id="rId4" action="ppaction://hlinksldjump"/>
              </a:rPr>
              <a:t>产品</a:t>
            </a:r>
            <a:r>
              <a:rPr lang="zh-CN" altLang="en-US" sz="3600" dirty="0" smtClean="0">
                <a:hlinkClick r:id="rId4" action="ppaction://hlinksldjump"/>
              </a:rPr>
              <a:t>优势</a:t>
            </a:r>
            <a:endParaRPr lang="en-US" altLang="zh-CN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 smtClean="0">
                <a:hlinkClick r:id="rId5" action="ppaction://hlinksldjump"/>
              </a:rPr>
              <a:t>功能介绍</a:t>
            </a:r>
            <a:endParaRPr lang="en-US" altLang="zh-CN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 smtClean="0">
                <a:hlinkClick r:id="rId6" action="ppaction://hlinksldjump"/>
              </a:rPr>
              <a:t>整合方案</a:t>
            </a:r>
            <a:endParaRPr lang="en-US" altLang="zh-CN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hlinkClick r:id="rId7" action="ppaction://hlinksldjump"/>
              </a:rPr>
              <a:t>特色</a:t>
            </a:r>
            <a:r>
              <a:rPr lang="zh-CN" altLang="en-US" sz="3600" dirty="0" smtClean="0">
                <a:hlinkClick r:id="rId7" action="ppaction://hlinksldjump"/>
              </a:rPr>
              <a:t>功能</a:t>
            </a:r>
            <a:endParaRPr lang="zh-CN" altLang="en-US" sz="3600" dirty="0" smtClean="0">
              <a:hlinkClick r:id="rId8" action="ppaction://hlinksldjump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 smtClean="0">
                <a:hlinkClick r:id="rId9" action="ppaction://hlinksldjump"/>
              </a:rPr>
              <a:t>技术支持</a:t>
            </a:r>
            <a:endParaRPr lang="en-US" altLang="zh-CN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 smtClean="0">
                <a:hlinkClick r:id="rId10" action="ppaction://hlinksldjump"/>
              </a:rPr>
              <a:t>客户案例</a:t>
            </a:r>
            <a:endParaRPr lang="en-US" altLang="zh-CN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 smtClean="0">
                <a:hlinkClick r:id="rId11" action="ppaction://hlinksldjump"/>
              </a:rPr>
              <a:t>产品价格</a:t>
            </a:r>
            <a:endParaRPr lang="en-US" altLang="zh-CN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 smtClean="0">
                <a:hlinkClick r:id="rId12" action="ppaction://hlinksldjump"/>
              </a:rPr>
              <a:t>联系方式</a:t>
            </a:r>
            <a:endParaRPr lang="en-US" altLang="zh-CN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30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400" y="1361356"/>
            <a:ext cx="11366500" cy="4758889"/>
          </a:xfrm>
        </p:spPr>
        <p:txBody>
          <a:bodyPr/>
          <a:lstStyle/>
          <a:p>
            <a:r>
              <a:rPr lang="zh-CN" altLang="en-US" sz="2800" dirty="0" smtClean="0"/>
              <a:t>无限邮箱容量 收费版不限容量</a:t>
            </a:r>
            <a:endParaRPr lang="en-US" altLang="zh-CN" sz="2800" dirty="0" smtClean="0"/>
          </a:p>
          <a:p>
            <a:r>
              <a:rPr lang="zh-CN" altLang="en-US" sz="2800" dirty="0" smtClean="0"/>
              <a:t>企业网盘 收费版</a:t>
            </a:r>
            <a:r>
              <a:rPr lang="en-US" altLang="zh-CN" sz="2800" dirty="0" smtClean="0"/>
              <a:t>5GB</a:t>
            </a:r>
            <a:r>
              <a:rPr lang="zh-CN" altLang="en-US" sz="2800" dirty="0" smtClean="0"/>
              <a:t>起，共享文件更自由</a:t>
            </a:r>
            <a:endParaRPr lang="en-US" altLang="zh-CN" sz="2800" dirty="0" smtClean="0"/>
          </a:p>
          <a:p>
            <a:r>
              <a:rPr lang="zh-CN" altLang="en-US" sz="2800" dirty="0" smtClean="0"/>
              <a:t>会议邮件 网页、客户端轻松发送会议邀请</a:t>
            </a:r>
            <a:endParaRPr lang="en-US" altLang="zh-CN" sz="2800" dirty="0" smtClean="0"/>
          </a:p>
          <a:p>
            <a:r>
              <a:rPr lang="zh-CN" altLang="en-US" sz="2800" dirty="0" smtClean="0"/>
              <a:t>商务函模板 提供常用商务信件模板 快速撰写商务信件</a:t>
            </a:r>
            <a:endParaRPr lang="en-US" altLang="zh-CN" sz="2800" dirty="0" smtClean="0"/>
          </a:p>
          <a:p>
            <a:r>
              <a:rPr lang="zh-CN" altLang="en-US" sz="2800" dirty="0" smtClean="0"/>
              <a:t>超大附件 高达</a:t>
            </a:r>
            <a:r>
              <a:rPr lang="en-US" altLang="zh-CN" sz="2800" dirty="0" smtClean="0"/>
              <a:t>2GB</a:t>
            </a:r>
            <a:r>
              <a:rPr lang="zh-CN" altLang="en-US" sz="2800" dirty="0" smtClean="0"/>
              <a:t>超过附件，轻松发送大文件</a:t>
            </a:r>
            <a:endParaRPr lang="en-US" altLang="zh-CN" sz="2800" dirty="0" smtClean="0"/>
          </a:p>
          <a:p>
            <a:r>
              <a:rPr lang="zh-CN" altLang="en-US" sz="2800" dirty="0" smtClean="0"/>
              <a:t>自助查询 详尽的记录查询 异常操作随时确认</a:t>
            </a:r>
            <a:endParaRPr lang="en-US" altLang="zh-CN" sz="2800" dirty="0" smtClean="0"/>
          </a:p>
          <a:p>
            <a:r>
              <a:rPr lang="zh-CN" altLang="en-US" sz="2800" dirty="0" smtClean="0"/>
              <a:t>关联帐号提醒 绑定微信、</a:t>
            </a:r>
            <a:r>
              <a:rPr lang="en-US" altLang="zh-CN" sz="2800" dirty="0" smtClean="0"/>
              <a:t>QQ</a:t>
            </a:r>
            <a:r>
              <a:rPr lang="zh-CN" altLang="en-US" sz="2800" dirty="0" smtClean="0"/>
              <a:t>、手机，重要邮件实时提醒</a:t>
            </a:r>
            <a:endParaRPr lang="en-US" altLang="zh-CN" sz="2800" dirty="0" smtClean="0"/>
          </a:p>
          <a:p>
            <a:r>
              <a:rPr lang="zh-CN" altLang="en-US" sz="2800" dirty="0"/>
              <a:t>代</a:t>
            </a:r>
            <a:r>
              <a:rPr lang="zh-CN" altLang="en-US" sz="2800" dirty="0" smtClean="0"/>
              <a:t>收其它邮箱 添加其它帐户，在腾讯企业邮箱里统一收发</a:t>
            </a:r>
            <a:endParaRPr lang="en-US" altLang="zh-CN" sz="2800" dirty="0" smtClean="0"/>
          </a:p>
          <a:p>
            <a:r>
              <a:rPr lang="zh-CN" altLang="en-US" sz="2800" dirty="0" smtClean="0"/>
              <a:t>日历提醒 日历提醒功能可根据需求，定时发出提醒邮件或者短信</a:t>
            </a:r>
            <a:endParaRPr lang="en-US" altLang="zh-CN" sz="2800" dirty="0" smtClean="0"/>
          </a:p>
          <a:p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62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400" y="1348574"/>
            <a:ext cx="11366500" cy="4758889"/>
          </a:xfrm>
        </p:spPr>
        <p:txBody>
          <a:bodyPr/>
          <a:lstStyle/>
          <a:p>
            <a:r>
              <a:rPr lang="zh-CN" altLang="en-US" sz="2800" dirty="0"/>
              <a:t>待办事项 待办事项提醒，委派，不漏过每一项重要工作</a:t>
            </a:r>
            <a:endParaRPr lang="en-US" altLang="zh-CN" sz="2800" dirty="0"/>
          </a:p>
          <a:p>
            <a:r>
              <a:rPr lang="zh-CN" altLang="en-US" sz="2800" dirty="0"/>
              <a:t>移动客户端 支持安卓，</a:t>
            </a:r>
            <a:r>
              <a:rPr lang="en-US" altLang="zh-CN" sz="2800" dirty="0" err="1"/>
              <a:t>iOS</a:t>
            </a:r>
            <a:r>
              <a:rPr lang="zh-CN" altLang="en-US" sz="2800" dirty="0"/>
              <a:t>设备上使用腾讯邮箱，随时办公</a:t>
            </a:r>
            <a:endParaRPr lang="en-US" altLang="zh-CN" sz="2800" dirty="0"/>
          </a:p>
          <a:p>
            <a:r>
              <a:rPr lang="zh-CN" altLang="en-US" sz="2800" dirty="0"/>
              <a:t>邮件撤回 发送腾讯邮箱的邮件，可以尝试撤回邮件</a:t>
            </a:r>
            <a:endParaRPr lang="en-US" altLang="zh-CN" sz="2800" dirty="0"/>
          </a:p>
          <a:p>
            <a:r>
              <a:rPr lang="zh-CN" altLang="en-US" sz="2800" dirty="0"/>
              <a:t>邮件群组 自定义邮件群组，发送邮件更简单</a:t>
            </a:r>
            <a:endParaRPr lang="en-US" altLang="zh-CN" sz="2800" dirty="0"/>
          </a:p>
          <a:p>
            <a:r>
              <a:rPr lang="zh-CN" altLang="en-US" sz="2800" dirty="0"/>
              <a:t>分别发送 群发的收件人只能看到自己的地址，突显尊重</a:t>
            </a:r>
            <a:endParaRPr lang="en-US" altLang="zh-CN" sz="2800" dirty="0"/>
          </a:p>
          <a:p>
            <a:r>
              <a:rPr lang="zh-CN" altLang="en-US" sz="2800" dirty="0"/>
              <a:t>企业地址</a:t>
            </a:r>
            <a:r>
              <a:rPr lang="zh-CN" altLang="en-US" sz="2800" dirty="0" smtClean="0"/>
              <a:t>本 共享企业成员地址本 随时查看同事联系方式</a:t>
            </a:r>
            <a:endParaRPr lang="en-US" altLang="zh-CN" sz="2800" dirty="0"/>
          </a:p>
          <a:p>
            <a:r>
              <a:rPr lang="zh-CN" altLang="en-US" sz="2800" dirty="0"/>
              <a:t>公共地址</a:t>
            </a:r>
            <a:r>
              <a:rPr lang="zh-CN" altLang="en-US" sz="2800" dirty="0" smtClean="0"/>
              <a:t>本 指定范围客户地址，客户信息随时掌控</a:t>
            </a:r>
            <a:endParaRPr lang="en-US" altLang="zh-CN" sz="2800" dirty="0"/>
          </a:p>
          <a:p>
            <a:r>
              <a:rPr lang="zh-CN" altLang="en-US" sz="2800" dirty="0"/>
              <a:t>微信收发</a:t>
            </a:r>
            <a:r>
              <a:rPr lang="zh-CN" altLang="en-US" sz="2800" dirty="0" smtClean="0"/>
              <a:t>邮件 捆绑微信便可随地收发信，还能及时收到新邮件提醒</a:t>
            </a:r>
            <a:endParaRPr lang="en-US" altLang="zh-CN" sz="2800" dirty="0" smtClean="0"/>
          </a:p>
          <a:p>
            <a:r>
              <a:rPr lang="en-US" altLang="zh-CN" sz="2400" dirty="0" smtClean="0"/>
              <a:t>PC</a:t>
            </a:r>
            <a:r>
              <a:rPr lang="zh-CN" altLang="en-US" sz="2400" dirty="0" smtClean="0"/>
              <a:t>客户端 </a:t>
            </a:r>
            <a:r>
              <a:rPr lang="en-US" altLang="zh-CN" sz="2400" dirty="0" err="1" smtClean="0"/>
              <a:t>Foxmail</a:t>
            </a:r>
            <a:r>
              <a:rPr lang="zh-CN" altLang="en-US" sz="2400" dirty="0" smtClean="0"/>
              <a:t>无缝对接，一键配置</a:t>
            </a:r>
            <a:endParaRPr lang="en-US" altLang="zh-CN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21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管理方面详细功能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7" y="1460500"/>
            <a:ext cx="11066866" cy="4800068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22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09" y="1362177"/>
            <a:ext cx="11635481" cy="480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400" y="1105470"/>
            <a:ext cx="11366500" cy="5220362"/>
          </a:xfrm>
        </p:spPr>
        <p:txBody>
          <a:bodyPr/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微信动态密码 </a:t>
            </a:r>
            <a:r>
              <a:rPr lang="zh-CN" altLang="en-US" sz="2800" dirty="0" smtClean="0"/>
              <a:t>登录邮箱通过微信接收动态密码，防止帐号被盗</a:t>
            </a:r>
            <a:endParaRPr lang="en-US" altLang="zh-CN" sz="2800" dirty="0" smtClean="0"/>
          </a:p>
          <a:p>
            <a:r>
              <a:rPr lang="zh-CN" altLang="en-US" sz="2800" dirty="0" smtClean="0"/>
              <a:t>分级管理员 让成员具有部分管理权限</a:t>
            </a:r>
            <a:endParaRPr lang="en-US" altLang="zh-CN" sz="2800" dirty="0" smtClean="0"/>
          </a:p>
          <a:p>
            <a:r>
              <a:rPr lang="zh-CN" altLang="en-US" sz="2800" dirty="0" smtClean="0"/>
              <a:t>企业域名 邮箱全程使用您的企业域名</a:t>
            </a:r>
            <a:endParaRPr lang="en-US" altLang="zh-CN" sz="2800" dirty="0" smtClean="0"/>
          </a:p>
          <a:p>
            <a:r>
              <a:rPr lang="zh-CN" altLang="en-US" sz="2800" dirty="0" smtClean="0"/>
              <a:t>企业公告 发布全员通知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展示企业形象 </a:t>
            </a:r>
            <a:r>
              <a:rPr lang="zh-CN" altLang="en-US" sz="2800" dirty="0" smtClean="0"/>
              <a:t>定制企业签名档与企业名片，向客户统一展示企业形象</a:t>
            </a:r>
            <a:endParaRPr lang="en-US" altLang="zh-CN" sz="2800" dirty="0" smtClean="0"/>
          </a:p>
          <a:p>
            <a:r>
              <a:rPr lang="zh-CN" altLang="en-US" sz="2800" dirty="0" smtClean="0"/>
              <a:t>系统日志 详尽日志包括公司，成员各种操作日志</a:t>
            </a:r>
            <a:endParaRPr lang="en-US" altLang="zh-CN" sz="2800" dirty="0" smtClean="0"/>
          </a:p>
          <a:p>
            <a:r>
              <a:rPr lang="zh-CN" altLang="en-US" sz="2800" dirty="0" smtClean="0"/>
              <a:t>邮件转移 未投递到成员邮箱的邮件将自动转发指定邮箱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邮箱搬家 一键迁移旧邮箱邮件，更换邮件系统不丢失历史邮件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定期修改密码 设置时间周期 要求成员定期修改密码</a:t>
            </a:r>
            <a:endParaRPr lang="en-US" altLang="zh-CN" sz="2800" dirty="0" smtClean="0"/>
          </a:p>
          <a:p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46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400" y="1105470"/>
            <a:ext cx="11366500" cy="5220362"/>
          </a:xfrm>
        </p:spPr>
        <p:txBody>
          <a:bodyPr/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邮件备份 设置备份邮箱帐号及备份规则，自动备份重要邮件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限制成员外发 设置受限名单 禁止外发邮件，企业信息更安全</a:t>
            </a:r>
            <a:endParaRPr lang="en-US" altLang="zh-CN" sz="2800" dirty="0" smtClean="0"/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IP</a:t>
            </a:r>
            <a:r>
              <a:rPr lang="zh-CN" altLang="en-US" sz="2800" dirty="0" smtClean="0">
                <a:solidFill>
                  <a:srgbClr val="FF0000"/>
                </a:solidFill>
              </a:rPr>
              <a:t>登录限制 设置帐号</a:t>
            </a:r>
            <a:r>
              <a:rPr lang="en-US" altLang="zh-CN" sz="2800" dirty="0" smtClean="0">
                <a:solidFill>
                  <a:srgbClr val="FF0000"/>
                </a:solidFill>
              </a:rPr>
              <a:t>IP</a:t>
            </a:r>
            <a:r>
              <a:rPr lang="zh-CN" altLang="en-US" sz="2800" dirty="0" smtClean="0">
                <a:solidFill>
                  <a:srgbClr val="FF0000"/>
                </a:solidFill>
              </a:rPr>
              <a:t>登录权限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邮件归档 安全可靠存档公司所有邮件，随时高速检索稽查邮件</a:t>
            </a:r>
            <a:endParaRPr lang="en-US" altLang="zh-CN" sz="2800" dirty="0" smtClean="0"/>
          </a:p>
          <a:p>
            <a:r>
              <a:rPr lang="zh-CN" altLang="en-US" sz="2800" dirty="0" smtClean="0"/>
              <a:t>专业服务支持 专业工程师快速支持响应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个性化定制 定制企业个性登录界面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整合</a:t>
            </a:r>
            <a:r>
              <a:rPr lang="en-US" altLang="zh-CN" sz="2800" dirty="0" smtClean="0"/>
              <a:t>RTX</a:t>
            </a:r>
            <a:r>
              <a:rPr lang="zh-CN" altLang="en-US" sz="2800" dirty="0"/>
              <a:t>腾</a:t>
            </a:r>
            <a:r>
              <a:rPr lang="zh-CN" altLang="en-US" sz="2800" dirty="0" smtClean="0"/>
              <a:t>讯通 关联</a:t>
            </a:r>
            <a:r>
              <a:rPr lang="en-US" altLang="zh-CN" sz="2800" dirty="0" smtClean="0"/>
              <a:t>RTX</a:t>
            </a:r>
            <a:r>
              <a:rPr lang="zh-CN" altLang="en-US" sz="2800" dirty="0" smtClean="0"/>
              <a:t>与企业邮箱帐号，即进邮件提醒</a:t>
            </a:r>
            <a:endParaRPr lang="en-US" altLang="zh-CN" sz="2800" dirty="0" smtClean="0"/>
          </a:p>
          <a:p>
            <a:r>
              <a:rPr lang="zh-CN" altLang="en-US" sz="2800" dirty="0" smtClean="0"/>
              <a:t>连通微信企业号 微</a:t>
            </a:r>
            <a:r>
              <a:rPr lang="zh-CN" altLang="en-US" sz="2800" dirty="0"/>
              <a:t>信企业</a:t>
            </a:r>
            <a:r>
              <a:rPr lang="zh-CN" altLang="en-US" sz="2800" dirty="0" smtClean="0"/>
              <a:t>号以腾讯企业邮为默认邮件应用</a:t>
            </a:r>
            <a:endParaRPr lang="en-US" altLang="zh-CN" sz="2800" dirty="0" smtClean="0"/>
          </a:p>
          <a:p>
            <a:r>
              <a:rPr lang="zh-CN" altLang="en-US" sz="2800" dirty="0" smtClean="0"/>
              <a:t>专属国际网络 覆盖全球的高速网络，确保与国外企业之间的邮件收发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0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整合方案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27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569119"/>
            <a:ext cx="12192000" cy="5877401"/>
          </a:xfrm>
          <a:prstGeom prst="rect">
            <a:avLst/>
          </a:prstGeom>
          <a:solidFill>
            <a:srgbClr val="015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不仅是邮箱，且是一整套办公方案</a:t>
            </a:r>
          </a:p>
        </p:txBody>
      </p:sp>
      <p:sp>
        <p:nvSpPr>
          <p:cNvPr id="29" name="Oval 22"/>
          <p:cNvSpPr>
            <a:spLocks noChangeArrowheads="1"/>
          </p:cNvSpPr>
          <p:nvPr/>
        </p:nvSpPr>
        <p:spPr bwMode="auto">
          <a:xfrm rot="21491355">
            <a:off x="5888356" y="3248026"/>
            <a:ext cx="219074" cy="21907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altLang="zh-CN" sz="216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Oval 22"/>
          <p:cNvSpPr>
            <a:spLocks noChangeArrowheads="1"/>
          </p:cNvSpPr>
          <p:nvPr/>
        </p:nvSpPr>
        <p:spPr bwMode="auto">
          <a:xfrm rot="21491355">
            <a:off x="2804160" y="4783456"/>
            <a:ext cx="219076" cy="21907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altLang="zh-CN" sz="216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右箭头 45"/>
          <p:cNvSpPr/>
          <p:nvPr/>
        </p:nvSpPr>
        <p:spPr>
          <a:xfrm rot="20030819">
            <a:off x="4352235" y="4038351"/>
            <a:ext cx="8181214" cy="80391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5364480" y="4558666"/>
            <a:ext cx="1769746" cy="146685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Foxmail</a:t>
            </a:r>
          </a:p>
          <a:p>
            <a:pPr algn="ctr">
              <a:defRPr/>
            </a:pP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客户端</a:t>
            </a:r>
            <a:endParaRPr lang="en-US" altLang="zh-CN" sz="216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7263766" y="3722370"/>
            <a:ext cx="1903094" cy="1396366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RTX</a:t>
            </a:r>
          </a:p>
          <a:p>
            <a:pPr algn="ctr">
              <a:defRPr/>
            </a:pP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腾讯通</a:t>
            </a:r>
            <a:endParaRPr lang="en-US" altLang="zh-CN" sz="216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Oval 27"/>
          <p:cNvSpPr>
            <a:spLocks noChangeArrowheads="1"/>
          </p:cNvSpPr>
          <p:nvPr/>
        </p:nvSpPr>
        <p:spPr bwMode="auto">
          <a:xfrm>
            <a:off x="9389746" y="2667000"/>
            <a:ext cx="1889760" cy="1365886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API</a:t>
            </a:r>
          </a:p>
          <a:p>
            <a:pPr algn="ctr">
              <a:defRPr/>
            </a:pP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开放接口</a:t>
            </a:r>
            <a:endParaRPr lang="en-US" altLang="zh-CN" sz="216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 rot="628631">
            <a:off x="2308860" y="2985136"/>
            <a:ext cx="3535680" cy="150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51" name="矩形 50"/>
          <p:cNvSpPr/>
          <p:nvPr/>
        </p:nvSpPr>
        <p:spPr>
          <a:xfrm rot="4264645">
            <a:off x="1552015" y="3727141"/>
            <a:ext cx="1931001" cy="150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52" name="矩形 51"/>
          <p:cNvSpPr/>
          <p:nvPr/>
        </p:nvSpPr>
        <p:spPr>
          <a:xfrm rot="20015302">
            <a:off x="2924176" y="4030980"/>
            <a:ext cx="3128010" cy="150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56" name="椭圆 55"/>
          <p:cNvSpPr/>
          <p:nvPr/>
        </p:nvSpPr>
        <p:spPr>
          <a:xfrm>
            <a:off x="2737486" y="4722496"/>
            <a:ext cx="342900" cy="3429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57" name="椭圆 56"/>
          <p:cNvSpPr/>
          <p:nvPr/>
        </p:nvSpPr>
        <p:spPr>
          <a:xfrm>
            <a:off x="5819776" y="3177540"/>
            <a:ext cx="342900" cy="3429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47" name="椭圆 46"/>
          <p:cNvSpPr/>
          <p:nvPr/>
        </p:nvSpPr>
        <p:spPr>
          <a:xfrm>
            <a:off x="5219701" y="2657476"/>
            <a:ext cx="1543050" cy="15430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381126" y="2026921"/>
            <a:ext cx="1543050" cy="15430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066926" y="4029076"/>
            <a:ext cx="1543050" cy="15430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023110" y="2634616"/>
            <a:ext cx="257176" cy="2571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3"/>
          <a:srcRect t="7955" b="7955"/>
          <a:stretch/>
        </p:blipFill>
        <p:spPr bwMode="auto">
          <a:xfrm>
            <a:off x="1838326" y="2425066"/>
            <a:ext cx="800100" cy="5467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69804" y="1310378"/>
            <a:ext cx="4288154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6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专属企业邮箱客户端</a:t>
            </a:r>
            <a:r>
              <a:rPr lang="en-US" altLang="zh-CN" sz="216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Foxmail</a:t>
            </a:r>
            <a:r>
              <a:rPr lang="zh-CN" altLang="en-US" sz="216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可免去帐号配置的工作，还可实时同步地址本和</a:t>
            </a:r>
            <a:r>
              <a:rPr lang="zh-CN" altLang="en-US" sz="216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日历，超大附件，在客户端撤回邮件。</a:t>
            </a:r>
            <a:endParaRPr lang="zh-CN" altLang="en-US" sz="216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1186" y="3028951"/>
            <a:ext cx="651510" cy="62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281729" y="2004621"/>
            <a:ext cx="5299996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RTX</a:t>
            </a: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腾讯通、企业</a:t>
            </a:r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EC</a:t>
            </a: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端实现了统一帐号系统和功能整合。企业选择以上套件，无须重建帐号体系，即可实现一键登录、即时邮件提醒、内部沟通协作、外部客服支持、任务管理功能。可在企业内部分发和同步待办事项，实时更新进度和总结，实现多人协作，流程化办公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5018" y="4526422"/>
            <a:ext cx="875202" cy="609398"/>
          </a:xfrm>
          <a:prstGeom prst="rect">
            <a:avLst/>
          </a:prstGeom>
          <a:solidFill>
            <a:srgbClr val="3FCDF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3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</a:t>
            </a:r>
            <a:endParaRPr lang="zh-CN" altLang="en-US" sz="33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415022" y="4207969"/>
            <a:ext cx="7694581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腾讯企业邮不仅仅满足于提供日常工作的邮件功能，而是致力于以邮件服务为基础提供整套企业服务。因此，我们在邮箱基础服务中整合了</a:t>
            </a:r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OA/CRM/ERP</a:t>
            </a: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的功能接口或外部套件，供有需要的企业选择使用或作二次开发。通过对</a:t>
            </a:r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API</a:t>
            </a: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开放接口进行二次开发，可以与企业内部的</a:t>
            </a:r>
            <a:r>
              <a:rPr lang="en-US" altLang="zh-CN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OA</a:t>
            </a:r>
            <a:r>
              <a:rPr lang="zh-CN" altLang="en-US" sz="216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系统、网站无缝结合，实现帐号管理、邮件提醒、快捷登录等功能。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64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5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16576 0.04606 L 0.31719 0.08819 L 0.05821 0.31065 L -2.29167E-6 7.40741E-7 Z " pathEditMode="relative" rAng="0" ptsTypes="AAAAA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  <p:bldP spid="46" grpId="0" animBg="1"/>
      <p:bldP spid="18" grpId="0" animBg="1"/>
      <p:bldP spid="16" grpId="0" animBg="1"/>
      <p:bldP spid="17" grpId="0" animBg="1"/>
      <p:bldP spid="50" grpId="0" animBg="1"/>
      <p:bldP spid="51" grpId="0" animBg="1"/>
      <p:bldP spid="52" grpId="0" animBg="1"/>
      <p:bldP spid="56" grpId="0" animBg="1"/>
      <p:bldP spid="57" grpId="0" animBg="1"/>
      <p:bldP spid="47" grpId="0" animBg="1"/>
      <p:bldP spid="47" grpId="1" animBg="1"/>
      <p:bldP spid="48" grpId="0" animBg="1"/>
      <p:bldP spid="48" grpId="1" animBg="1"/>
      <p:bldP spid="54" grpId="0" animBg="1"/>
      <p:bldP spid="54" grpId="1" animBg="1"/>
      <p:bldP spid="58" grpId="0" animBg="1"/>
      <p:bldP spid="58" grpId="1" animBg="1"/>
      <p:bldP spid="3" grpId="0"/>
      <p:bldP spid="3" grpId="1"/>
      <p:bldP spid="53" grpId="0"/>
      <p:bldP spid="53" grpId="1"/>
      <p:bldP spid="4" grpId="0" animBg="1"/>
      <p:bldP spid="59" grpId="0"/>
      <p:bldP spid="5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与腾讯企业邮箱整合的方案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" y="1705540"/>
            <a:ext cx="12077700" cy="3862747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01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与腾讯企业邮箱整合的方案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28</a:t>
            </a:fld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" y="1842446"/>
            <a:ext cx="12063124" cy="38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特色功能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72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关于腾</a:t>
            </a:r>
            <a:r>
              <a:rPr lang="zh-CN" altLang="en-US" dirty="0" smtClean="0"/>
              <a:t>讯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86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特色</a:t>
            </a:r>
            <a:r>
              <a:rPr lang="zh-CN" altLang="en-US" dirty="0" smtClean="0"/>
              <a:t>功能一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五</a:t>
            </a:r>
            <a:r>
              <a:rPr lang="zh-CN" altLang="en-US" dirty="0"/>
              <a:t>大开放</a:t>
            </a:r>
            <a:r>
              <a:rPr lang="zh-CN" altLang="en-US" dirty="0" smtClean="0"/>
              <a:t>接口</a:t>
            </a:r>
            <a:r>
              <a:rPr lang="en-US" altLang="zh-CN" sz="2400" dirty="0"/>
              <a:t>【</a:t>
            </a:r>
            <a:r>
              <a:rPr lang="zh-CN" altLang="en-US" sz="2400" dirty="0" smtClean="0"/>
              <a:t>通讯录</a:t>
            </a:r>
            <a:r>
              <a:rPr lang="zh-CN" altLang="en-US" sz="2400" dirty="0"/>
              <a:t>管理、新邮件提醒、单点登录、系统日志、功能</a:t>
            </a:r>
            <a:r>
              <a:rPr lang="zh-CN" altLang="en-US" sz="2400" dirty="0" smtClean="0"/>
              <a:t>设置</a:t>
            </a:r>
            <a:r>
              <a:rPr lang="en-US" altLang="zh-CN" sz="2400" dirty="0" smtClean="0"/>
              <a:t>】</a:t>
            </a:r>
          </a:p>
          <a:p>
            <a:r>
              <a:rPr lang="zh-CN" altLang="en-US" dirty="0" smtClean="0"/>
              <a:t>自定义邮箱登录界面</a:t>
            </a:r>
            <a:endParaRPr lang="en-US" altLang="zh-CN" dirty="0" smtClean="0"/>
          </a:p>
          <a:p>
            <a:r>
              <a:rPr lang="zh-CN" altLang="en-US" dirty="0" smtClean="0"/>
              <a:t>反</a:t>
            </a:r>
            <a:r>
              <a:rPr lang="zh-CN" altLang="en-US" dirty="0"/>
              <a:t>垃圾云</a:t>
            </a:r>
            <a:r>
              <a:rPr lang="zh-CN" altLang="en-US" dirty="0" smtClean="0"/>
              <a:t>平台</a:t>
            </a:r>
            <a:endParaRPr lang="en-US" altLang="zh-CN" dirty="0" smtClean="0"/>
          </a:p>
          <a:p>
            <a:r>
              <a:rPr lang="zh-CN" altLang="en-US" dirty="0" smtClean="0"/>
              <a:t>病毒邮件过滤功能</a:t>
            </a:r>
            <a:endParaRPr lang="en-US" altLang="zh-CN" dirty="0" smtClean="0"/>
          </a:p>
          <a:p>
            <a:r>
              <a:rPr lang="zh-CN" altLang="en-US" dirty="0" smtClean="0"/>
              <a:t>企业专属的</a:t>
            </a:r>
            <a:r>
              <a:rPr lang="en-US" altLang="zh-CN" dirty="0" err="1" smtClean="0"/>
              <a:t>Foxmail</a:t>
            </a:r>
            <a:r>
              <a:rPr lang="zh-CN" altLang="en-US" dirty="0" smtClean="0"/>
              <a:t>邮件客户端（</a:t>
            </a:r>
            <a:r>
              <a:rPr lang="en-US" altLang="zh-CN" dirty="0" smtClean="0"/>
              <a:t>windows</a:t>
            </a:r>
            <a:r>
              <a:rPr lang="zh-CN" altLang="en-US" dirty="0" smtClean="0"/>
              <a:t>与</a:t>
            </a:r>
            <a:r>
              <a:rPr lang="en-US" altLang="zh-CN" dirty="0" smtClean="0"/>
              <a:t>Mac</a:t>
            </a:r>
            <a:r>
              <a:rPr lang="zh-CN" altLang="en-US" dirty="0" smtClean="0"/>
              <a:t>均支持）</a:t>
            </a:r>
            <a:endParaRPr lang="en-US" altLang="zh-CN" dirty="0" smtClean="0"/>
          </a:p>
          <a:p>
            <a:r>
              <a:rPr lang="zh-CN" altLang="en-US" dirty="0" smtClean="0"/>
              <a:t>移动客户端支持</a:t>
            </a:r>
            <a:r>
              <a:rPr lang="en-US" altLang="zh-CN" dirty="0" smtClean="0"/>
              <a:t>Exchange</a:t>
            </a:r>
            <a:r>
              <a:rPr lang="zh-CN" altLang="en-US" dirty="0" smtClean="0"/>
              <a:t>模式</a:t>
            </a:r>
            <a:endParaRPr lang="en-US" altLang="zh-CN" dirty="0" smtClean="0"/>
          </a:p>
          <a:p>
            <a:r>
              <a:rPr lang="en-US" altLang="zh-CN" dirty="0"/>
              <a:t>Outlook</a:t>
            </a:r>
            <a:r>
              <a:rPr lang="zh-CN" altLang="en-US" dirty="0" smtClean="0"/>
              <a:t>助手（</a:t>
            </a:r>
            <a:r>
              <a:rPr lang="en-US" altLang="zh-CN" dirty="0" smtClean="0"/>
              <a:t>Outlook2013</a:t>
            </a:r>
            <a:r>
              <a:rPr lang="zh-CN" altLang="en-US" dirty="0" smtClean="0"/>
              <a:t>以上支持</a:t>
            </a:r>
            <a:r>
              <a:rPr lang="en-US" altLang="zh-CN" dirty="0" smtClean="0"/>
              <a:t>EAS</a:t>
            </a:r>
            <a:r>
              <a:rPr lang="zh-CN" altLang="en-US" dirty="0" smtClean="0"/>
              <a:t>同步扩展协议）</a:t>
            </a:r>
            <a:endParaRPr lang="en-US" altLang="zh-CN" dirty="0" smtClean="0"/>
          </a:p>
          <a:p>
            <a:r>
              <a:rPr lang="zh-CN" altLang="en-US" dirty="0" smtClean="0"/>
              <a:t>文件中转站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56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特色功能二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邮箱搬家 通过</a:t>
            </a:r>
            <a:r>
              <a:rPr lang="en-US" altLang="zh-CN" dirty="0" smtClean="0"/>
              <a:t>IMAP</a:t>
            </a:r>
            <a:r>
              <a:rPr lang="zh-CN" altLang="en-US" dirty="0" smtClean="0"/>
              <a:t>协议把老服务上的邮件自动迁移至腾讯邮件服务器上 使用旧邮件密码搬家</a:t>
            </a:r>
            <a:endParaRPr lang="en-US" altLang="zh-CN" dirty="0" smtClean="0"/>
          </a:p>
          <a:p>
            <a:r>
              <a:rPr lang="zh-CN" altLang="en-US" dirty="0" smtClean="0"/>
              <a:t>恢复删除的邮件</a:t>
            </a:r>
            <a:r>
              <a:rPr lang="en-US" altLang="zh-CN" dirty="0" smtClean="0"/>
              <a:t>(</a:t>
            </a:r>
            <a:r>
              <a:rPr lang="zh-CN" altLang="en-US" dirty="0" smtClean="0"/>
              <a:t>时间限制</a:t>
            </a:r>
            <a:r>
              <a:rPr lang="en-US" altLang="zh-CN" dirty="0" smtClean="0"/>
              <a:t>)</a:t>
            </a:r>
          </a:p>
          <a:p>
            <a:r>
              <a:rPr lang="zh-CN" altLang="en-US" dirty="0" smtClean="0"/>
              <a:t>企业邮箱直达企业微信</a:t>
            </a:r>
            <a:endParaRPr lang="en-US" altLang="zh-CN" dirty="0" smtClean="0"/>
          </a:p>
          <a:p>
            <a:r>
              <a:rPr lang="zh-CN" altLang="en-US" dirty="0" smtClean="0"/>
              <a:t>邮件收发自动查询</a:t>
            </a:r>
            <a:endParaRPr lang="en-US" altLang="zh-CN" dirty="0" smtClean="0"/>
          </a:p>
          <a:p>
            <a:r>
              <a:rPr lang="zh-CN" altLang="en-US" dirty="0" smtClean="0"/>
              <a:t>企业网盘</a:t>
            </a:r>
            <a:endParaRPr lang="en-US" altLang="zh-CN" dirty="0" smtClean="0"/>
          </a:p>
          <a:p>
            <a:r>
              <a:rPr lang="zh-CN" altLang="en-US" dirty="0"/>
              <a:t>邮箱</a:t>
            </a:r>
            <a:r>
              <a:rPr lang="zh-CN" altLang="en-US" dirty="0" smtClean="0"/>
              <a:t>记事本</a:t>
            </a:r>
            <a:endParaRPr lang="en-US" altLang="zh-CN" dirty="0" smtClean="0"/>
          </a:p>
          <a:p>
            <a:r>
              <a:rPr lang="zh-CN" altLang="en-US" dirty="0" smtClean="0"/>
              <a:t>邮件归档功能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97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特色功能三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腾讯企业邮件产品整合方案（</a:t>
            </a:r>
            <a:r>
              <a:rPr lang="en-US" altLang="zh-CN" dirty="0" smtClean="0"/>
              <a:t>TRX </a:t>
            </a:r>
            <a:r>
              <a:rPr lang="zh-CN" altLang="en-US" dirty="0" smtClean="0"/>
              <a:t>企业</a:t>
            </a:r>
            <a:r>
              <a:rPr lang="en-US" altLang="zh-CN" dirty="0" smtClean="0"/>
              <a:t>QQ EC</a:t>
            </a:r>
            <a:r>
              <a:rPr lang="zh-CN" altLang="en-US" dirty="0" smtClean="0"/>
              <a:t>营销即时通）</a:t>
            </a:r>
            <a:endParaRPr lang="en-US" altLang="zh-CN" dirty="0" smtClean="0"/>
          </a:p>
          <a:p>
            <a:r>
              <a:rPr lang="zh-CN" altLang="en-US" dirty="0"/>
              <a:t>微</a:t>
            </a:r>
            <a:r>
              <a:rPr lang="zh-CN" altLang="en-US" dirty="0" smtClean="0"/>
              <a:t>信动态密码登录</a:t>
            </a:r>
            <a:endParaRPr lang="en-US" altLang="zh-CN" dirty="0" smtClean="0"/>
          </a:p>
          <a:p>
            <a:r>
              <a:rPr lang="zh-CN" altLang="en-US" dirty="0" smtClean="0"/>
              <a:t>企业名称</a:t>
            </a:r>
            <a:endParaRPr lang="en-US" altLang="zh-CN" dirty="0" smtClean="0"/>
          </a:p>
          <a:p>
            <a:r>
              <a:rPr lang="zh-CN" altLang="en-US" dirty="0"/>
              <a:t>微</a:t>
            </a:r>
            <a:r>
              <a:rPr lang="zh-CN" altLang="en-US" dirty="0" smtClean="0"/>
              <a:t>信提醒功能</a:t>
            </a:r>
            <a:endParaRPr lang="en-US" altLang="zh-CN" dirty="0" smtClean="0"/>
          </a:p>
          <a:p>
            <a:r>
              <a:rPr lang="en-US" altLang="zh-CN" dirty="0" smtClean="0"/>
              <a:t>IP</a:t>
            </a:r>
            <a:r>
              <a:rPr lang="zh-CN" altLang="en-US" dirty="0" smtClean="0"/>
              <a:t>登录权限</a:t>
            </a:r>
            <a:endParaRPr lang="en-US" altLang="zh-CN" dirty="0" smtClean="0"/>
          </a:p>
          <a:p>
            <a:r>
              <a:rPr lang="zh-CN" altLang="en-US" dirty="0" smtClean="0"/>
              <a:t>限制成员外发功能</a:t>
            </a:r>
            <a:endParaRPr lang="en-US" altLang="zh-CN" dirty="0" smtClean="0"/>
          </a:p>
          <a:p>
            <a:r>
              <a:rPr lang="zh-CN" altLang="en-US" dirty="0" smtClean="0"/>
              <a:t>邮件加密</a:t>
            </a:r>
            <a:endParaRPr lang="en-US" altLang="zh-CN" dirty="0" smtClean="0"/>
          </a:p>
          <a:p>
            <a:r>
              <a:rPr lang="zh-CN" altLang="en-US" dirty="0" smtClean="0"/>
              <a:t>错误地址转发功能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89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特色</a:t>
            </a:r>
            <a:r>
              <a:rPr lang="zh-CN" altLang="en-US" dirty="0" smtClean="0"/>
              <a:t>功能四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管理员邮箱</a:t>
            </a:r>
            <a:endParaRPr lang="en-US" altLang="zh-CN" dirty="0" smtClean="0"/>
          </a:p>
          <a:p>
            <a:r>
              <a:rPr lang="zh-CN" altLang="en-US" dirty="0" smtClean="0"/>
              <a:t>共享企业地址本</a:t>
            </a:r>
            <a:endParaRPr lang="en-US" altLang="zh-CN" dirty="0" smtClean="0"/>
          </a:p>
          <a:p>
            <a:r>
              <a:rPr lang="zh-CN" altLang="en-US" dirty="0" smtClean="0"/>
              <a:t>分别发送功能</a:t>
            </a:r>
            <a:endParaRPr lang="en-US" altLang="zh-CN" dirty="0" smtClean="0"/>
          </a:p>
          <a:p>
            <a:r>
              <a:rPr lang="zh-CN" altLang="en-US" dirty="0" smtClean="0"/>
              <a:t>邮件撤回功能</a:t>
            </a:r>
            <a:endParaRPr lang="en-US" altLang="zh-CN" dirty="0" smtClean="0"/>
          </a:p>
          <a:p>
            <a:r>
              <a:rPr lang="en-US" altLang="zh-CN" dirty="0" smtClean="0"/>
              <a:t>HTTPS</a:t>
            </a:r>
            <a:r>
              <a:rPr lang="zh-CN" altLang="en-US" dirty="0" smtClean="0"/>
              <a:t>安全连接</a:t>
            </a:r>
            <a:endParaRPr lang="en-US" altLang="zh-CN" dirty="0" smtClean="0"/>
          </a:p>
          <a:p>
            <a:r>
              <a:rPr lang="zh-CN" altLang="en-US" dirty="0" smtClean="0"/>
              <a:t>会话模式和标准模式</a:t>
            </a:r>
            <a:endParaRPr lang="en-US" altLang="zh-CN" dirty="0" smtClean="0"/>
          </a:p>
          <a:p>
            <a:r>
              <a:rPr lang="zh-CN" altLang="en-US" dirty="0"/>
              <a:t>企业公告</a:t>
            </a:r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91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4" y="1105276"/>
            <a:ext cx="5791200" cy="5276850"/>
          </a:xfrm>
          <a:prstGeom prst="rect">
            <a:avLst/>
          </a:prstGeom>
        </p:spPr>
      </p:pic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优先技术支持</a:t>
            </a:r>
            <a:endParaRPr lang="zh-CN" alt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069822" y="1697410"/>
            <a:ext cx="4114800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60" dirty="0">
                <a:latin typeface="微软雅黑" pitchFamily="34" charset="-122"/>
                <a:ea typeface="微软雅黑" pitchFamily="34" charset="-122"/>
              </a:rPr>
              <a:t>企业邮箱后台显示客户专属</a:t>
            </a:r>
            <a:r>
              <a:rPr lang="zh-CN" altLang="en-US" sz="2160" dirty="0" smtClean="0">
                <a:latin typeface="微软雅黑" pitchFamily="34" charset="-122"/>
                <a:ea typeface="微软雅黑" pitchFamily="34" charset="-122"/>
              </a:rPr>
              <a:t>技术服务</a:t>
            </a:r>
            <a:r>
              <a:rPr lang="en-US" altLang="zh-CN" sz="216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400</a:t>
            </a:r>
            <a:r>
              <a:rPr lang="zh-CN" altLang="en-US" sz="216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电话</a:t>
            </a:r>
            <a:r>
              <a:rPr lang="zh-CN" altLang="en-US" sz="216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16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一对一</a:t>
            </a:r>
            <a:r>
              <a:rPr lang="zh-CN" altLang="en-US" sz="2160" dirty="0" smtClean="0">
                <a:latin typeface="微软雅黑" pitchFamily="34" charset="-122"/>
                <a:ea typeface="微软雅黑" pitchFamily="34" charset="-122"/>
              </a:rPr>
              <a:t>的提供技术支持。</a:t>
            </a:r>
            <a:endParaRPr lang="zh-CN" altLang="en-US" sz="216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16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160" dirty="0" smtClean="0">
                <a:latin typeface="微软雅黑" pitchFamily="34" charset="-122"/>
                <a:ea typeface="微软雅黑" pitchFamily="34" charset="-122"/>
              </a:rPr>
              <a:t>腾</a:t>
            </a:r>
            <a:r>
              <a:rPr lang="zh-CN" altLang="en-US" sz="2160" dirty="0">
                <a:latin typeface="微软雅黑" pitchFamily="34" charset="-122"/>
                <a:ea typeface="微软雅黑" pitchFamily="34" charset="-122"/>
              </a:rPr>
              <a:t>讯授权当地经销商服务中心</a:t>
            </a:r>
            <a:endParaRPr lang="en-US" altLang="zh-CN" sz="216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160" dirty="0">
                <a:latin typeface="微软雅黑" pitchFamily="34" charset="-122"/>
                <a:ea typeface="微软雅黑" pitchFamily="34" charset="-122"/>
              </a:rPr>
              <a:t>为您提供优先的咨询服务和技术支持。</a:t>
            </a:r>
            <a:endParaRPr lang="en-US" altLang="zh-CN" sz="216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16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160" dirty="0">
                <a:latin typeface="微软雅黑" pitchFamily="34" charset="-122"/>
                <a:ea typeface="微软雅黑" pitchFamily="34" charset="-122"/>
              </a:rPr>
              <a:t>同时腾讯</a:t>
            </a:r>
            <a:r>
              <a:rPr lang="en-US" altLang="zh-CN" sz="2160" dirty="0">
                <a:latin typeface="微软雅黑" pitchFamily="34" charset="-122"/>
                <a:ea typeface="微软雅黑" pitchFamily="34" charset="-122"/>
              </a:rPr>
              <a:t>400</a:t>
            </a:r>
            <a:r>
              <a:rPr lang="zh-CN" altLang="en-US" sz="2160" dirty="0">
                <a:latin typeface="微软雅黑" pitchFamily="34" charset="-122"/>
                <a:ea typeface="微软雅黑" pitchFamily="34" charset="-122"/>
              </a:rPr>
              <a:t>电话客服中心</a:t>
            </a:r>
            <a:r>
              <a:rPr lang="en-US" altLang="zh-CN" sz="2160" dirty="0">
                <a:latin typeface="微软雅黑" pitchFamily="34" charset="-122"/>
                <a:ea typeface="微软雅黑" pitchFamily="34" charset="-122"/>
              </a:rPr>
              <a:t>7x24</a:t>
            </a:r>
            <a:r>
              <a:rPr lang="zh-CN" altLang="en-US" sz="2160" dirty="0">
                <a:latin typeface="微软雅黑" pitchFamily="34" charset="-122"/>
                <a:ea typeface="微软雅黑" pitchFamily="34" charset="-122"/>
              </a:rPr>
              <a:t>小时接受故障申报并迅速反馈到腾讯企业邮箱技术团队</a:t>
            </a:r>
            <a:r>
              <a:rPr lang="zh-CN" altLang="en-US" sz="216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16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16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7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他们都在用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35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1247993"/>
            <a:ext cx="94773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6" y="652775"/>
            <a:ext cx="9895693" cy="57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参考价格 </a:t>
            </a:r>
            <a:r>
              <a:rPr lang="en-US" altLang="zh-CN" dirty="0" smtClean="0"/>
              <a:t>(</a:t>
            </a:r>
            <a:r>
              <a:rPr lang="zh-CN" altLang="en-US" dirty="0" smtClean="0"/>
              <a:t>用户越多越优惠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4" y="1364964"/>
            <a:ext cx="11467152" cy="4759707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927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73908" y="2322084"/>
            <a:ext cx="8026400" cy="987855"/>
          </a:xfrm>
        </p:spPr>
        <p:txBody>
          <a:bodyPr/>
          <a:lstStyle/>
          <a:p>
            <a:r>
              <a:rPr lang="zh-CN" altLang="en-US" dirty="0" smtClean="0"/>
              <a:t>咨询采购联系方式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type="subTitle" idx="1"/>
          </p:nvPr>
        </p:nvSpPr>
        <p:spPr>
          <a:xfrm>
            <a:off x="2404989" y="4267201"/>
            <a:ext cx="9515462" cy="172416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销售电话：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</a:rPr>
              <a:t>0512-6577-8896</a:t>
            </a:r>
          </a:p>
          <a:p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联系业务：王艳仓</a:t>
            </a:r>
            <a:r>
              <a:rPr lang="en-US" altLang="zh-CN" sz="2800" dirty="0" err="1" smtClean="0">
                <a:solidFill>
                  <a:schemeClr val="bg2">
                    <a:lumMod val="50000"/>
                  </a:schemeClr>
                </a:solidFill>
              </a:rPr>
              <a:t>kane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</a:rPr>
              <a:t> 189-1264-3293</a:t>
            </a:r>
          </a:p>
          <a:p>
            <a:pPr marL="0" indent="0">
              <a:buNone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电邮咨询：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wang@tenkee.com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公司网站：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http://www.tenkee.com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www.emailmall.cn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altLang="zh-CN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11747500" y="6443663"/>
            <a:ext cx="444500" cy="363537"/>
          </a:xfrm>
        </p:spPr>
        <p:txBody>
          <a:bodyPr/>
          <a:lstStyle/>
          <a:p>
            <a:fld id="{6E53D7CD-6E67-4BDA-AFFB-304028607317}" type="slidenum">
              <a:rPr lang="zh-CN" altLang="en-US" smtClean="0"/>
              <a:t>38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387397" y="3484551"/>
            <a:ext cx="7970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</a:rPr>
              <a:t>苏州腾科信息技术</a:t>
            </a:r>
            <a:r>
              <a:rPr lang="zh-CN" altLang="en-US" sz="4000" dirty="0" smtClean="0">
                <a:solidFill>
                  <a:schemeClr val="bg1"/>
                </a:solidFill>
              </a:rPr>
              <a:t>有限公司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3840" dirty="0">
                <a:latin typeface="微软雅黑" pitchFamily="34" charset="-122"/>
                <a:ea typeface="微软雅黑" pitchFamily="34" charset="-122"/>
              </a:rPr>
              <a:t>你所熟悉的腾讯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腾讯公司成立于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1998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月，是目前中国最大的互联网综合服务提供商之一，也是中国服务用户最多的互联网企业之一。腾讯一直秉承“一切以用户价值为依归”的经营理念，怀有成为最受尊敬的互联网企业的愿景，坚持通过互联网服务提升人类生活品质的使命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面对未来，坚持自主创新，树立民族品牌是腾讯的长远发展规划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6388" name="Rectangle 40"/>
          <p:cNvSpPr>
            <a:spLocks noChangeArrowheads="1"/>
          </p:cNvSpPr>
          <p:nvPr/>
        </p:nvSpPr>
        <p:spPr bwMode="auto">
          <a:xfrm>
            <a:off x="609601" y="-212366"/>
            <a:ext cx="184731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 sz="216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腾讯企业邮箱概述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腾讯企业邮箱是腾讯针对企业用户提供的企业邮局服务，用户可搭建属于企业自己的邮局，实现邮件收发等功能。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QQ</a:t>
            </a:r>
            <a:r>
              <a:rPr lang="zh-CN" altLang="en-US" dirty="0" smtClean="0"/>
              <a:t>邮箱团队打造的</a:t>
            </a:r>
            <a:r>
              <a:rPr lang="en-US" altLang="zh-CN" dirty="0" smtClean="0"/>
              <a:t>QQ</a:t>
            </a:r>
            <a:r>
              <a:rPr lang="zh-CN" altLang="en-US" dirty="0" smtClean="0"/>
              <a:t>个人邮箱，从</a:t>
            </a:r>
            <a:r>
              <a:rPr lang="en-US" altLang="zh-CN" dirty="0" smtClean="0"/>
              <a:t>2005</a:t>
            </a:r>
            <a:r>
              <a:rPr lang="zh-CN" altLang="en-US" dirty="0" smtClean="0"/>
              <a:t>年开始短短几年时间从寂寂无名迅速跻身国内个人邮箱前列，用户数超过</a:t>
            </a:r>
            <a:r>
              <a:rPr lang="en-US" altLang="zh-CN" dirty="0" smtClean="0"/>
              <a:t>10</a:t>
            </a:r>
            <a:r>
              <a:rPr lang="zh-CN" altLang="en-US" dirty="0" smtClean="0"/>
              <a:t>亿。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腾讯企业邮箱，是该团队凭借多年的海量用户邮件系统研发和运营经验，为中小型企业量身订造的一套办公用邮箱系统。除了秉承</a:t>
            </a:r>
            <a:r>
              <a:rPr lang="en-US" altLang="zh-CN" dirty="0" smtClean="0"/>
              <a:t>QQ</a:t>
            </a:r>
            <a:r>
              <a:rPr lang="zh-CN" altLang="en-US" dirty="0" smtClean="0"/>
              <a:t>邮箱一贯的稳定、简洁和快速，还整合了丰富的企业应用，涵盖资源共享、消息发布、组织管理等方面。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01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dirty="0">
                <a:solidFill>
                  <a:schemeClr val="bg1"/>
                </a:solidFill>
              </a:rPr>
              <a:t>腾讯企业邮发展历程</a:t>
            </a:r>
          </a:p>
        </p:txBody>
      </p:sp>
      <p:sp>
        <p:nvSpPr>
          <p:cNvPr id="37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69" name="矩形 68"/>
          <p:cNvSpPr>
            <a:spLocks noChangeArrowheads="1"/>
          </p:cNvSpPr>
          <p:nvPr/>
        </p:nvSpPr>
        <p:spPr bwMode="auto">
          <a:xfrm>
            <a:off x="1516380" y="5042535"/>
            <a:ext cx="1468756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92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正式发布</a:t>
            </a: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5273247" y="3537585"/>
            <a:ext cx="1237838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160">
                <a:solidFill>
                  <a:schemeClr val="bg1"/>
                </a:solidFill>
                <a:latin typeface="Calibri" pitchFamily="34" charset="0"/>
              </a:rPr>
              <a:t>200,000+</a:t>
            </a:r>
          </a:p>
        </p:txBody>
      </p: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7260162" y="2078355"/>
            <a:ext cx="1237838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160">
                <a:solidFill>
                  <a:schemeClr val="bg1"/>
                </a:solidFill>
                <a:latin typeface="Calibri" pitchFamily="34" charset="0"/>
              </a:rPr>
              <a:t>400,000+</a:t>
            </a:r>
          </a:p>
        </p:txBody>
      </p: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9063991" y="868681"/>
            <a:ext cx="161163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160">
                <a:solidFill>
                  <a:schemeClr val="bg1"/>
                </a:solidFill>
                <a:latin typeface="Calibri" pitchFamily="34" charset="0"/>
              </a:rPr>
              <a:t>6,000,000+</a:t>
            </a:r>
          </a:p>
        </p:txBody>
      </p:sp>
      <p:sp>
        <p:nvSpPr>
          <p:cNvPr id="75" name="矩形 74"/>
          <p:cNvSpPr/>
          <p:nvPr/>
        </p:nvSpPr>
        <p:spPr>
          <a:xfrm>
            <a:off x="0" y="5521614"/>
            <a:ext cx="12192000" cy="318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604010" y="5806441"/>
            <a:ext cx="1345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2010.07</a:t>
            </a:r>
            <a:endParaRPr lang="zh-CN" altLang="en-US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331846" y="5806441"/>
            <a:ext cx="1345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2010.08</a:t>
            </a:r>
            <a:endParaRPr lang="zh-CN" altLang="en-US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231130" y="5806441"/>
            <a:ext cx="1345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2012.06</a:t>
            </a:r>
            <a:endParaRPr lang="zh-CN" altLang="en-US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7219950" y="5806441"/>
            <a:ext cx="1345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2014.06</a:t>
            </a:r>
            <a:endParaRPr lang="zh-CN" altLang="en-US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9465946" y="5806441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现在</a:t>
            </a:r>
          </a:p>
        </p:txBody>
      </p:sp>
      <p:cxnSp>
        <p:nvCxnSpPr>
          <p:cNvPr id="92" name="直接连接符 91"/>
          <p:cNvCxnSpPr/>
          <p:nvPr/>
        </p:nvCxnSpPr>
        <p:spPr>
          <a:xfrm>
            <a:off x="10810876" y="1251586"/>
            <a:ext cx="0" cy="419481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10725150" y="1251586"/>
            <a:ext cx="7620" cy="419481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矩形 107"/>
          <p:cNvSpPr>
            <a:spLocks noChangeArrowheads="1"/>
          </p:cNvSpPr>
          <p:nvPr/>
        </p:nvSpPr>
        <p:spPr bwMode="auto">
          <a:xfrm>
            <a:off x="2072657" y="2373631"/>
            <a:ext cx="4461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8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活跃用户</a:t>
            </a:r>
            <a:r>
              <a:rPr lang="en-US" altLang="zh-CN" sz="4800">
                <a:solidFill>
                  <a:srgbClr val="FFC000"/>
                </a:solidFill>
                <a:latin typeface="Calibri" pitchFamily="34" charset="0"/>
              </a:rPr>
              <a:t>1,000,000+</a:t>
            </a:r>
            <a:endParaRPr lang="zh-CN" altLang="en-US" sz="432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98546" y="5107306"/>
            <a:ext cx="805814" cy="339090"/>
          </a:xfrm>
          <a:prstGeom prst="rect">
            <a:avLst/>
          </a:prstGeom>
          <a:pattFill prst="dashUpDiag">
            <a:fgClr>
              <a:schemeClr val="bg1"/>
            </a:fgClr>
            <a:bgClr>
              <a:srgbClr val="015EA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70" name="矩形 69"/>
          <p:cNvSpPr>
            <a:spLocks noChangeArrowheads="1"/>
          </p:cNvSpPr>
          <p:nvPr/>
        </p:nvSpPr>
        <p:spPr bwMode="auto">
          <a:xfrm>
            <a:off x="3434968" y="4758691"/>
            <a:ext cx="109677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160">
                <a:solidFill>
                  <a:schemeClr val="bg1"/>
                </a:solidFill>
                <a:latin typeface="Calibri" pitchFamily="34" charset="0"/>
              </a:rPr>
              <a:t>10,000+</a:t>
            </a:r>
          </a:p>
        </p:txBody>
      </p:sp>
      <p:sp>
        <p:nvSpPr>
          <p:cNvPr id="34" name="矩形 33"/>
          <p:cNvSpPr/>
          <p:nvPr/>
        </p:nvSpPr>
        <p:spPr>
          <a:xfrm>
            <a:off x="5492116" y="3933825"/>
            <a:ext cx="805814" cy="1508760"/>
          </a:xfrm>
          <a:prstGeom prst="rect">
            <a:avLst/>
          </a:prstGeom>
          <a:pattFill prst="dashUpDiag">
            <a:fgClr>
              <a:schemeClr val="bg1"/>
            </a:fgClr>
            <a:bgClr>
              <a:srgbClr val="015EA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35" name="矩形 34"/>
          <p:cNvSpPr/>
          <p:nvPr/>
        </p:nvSpPr>
        <p:spPr>
          <a:xfrm>
            <a:off x="7477126" y="2470785"/>
            <a:ext cx="805814" cy="2977516"/>
          </a:xfrm>
          <a:prstGeom prst="rect">
            <a:avLst/>
          </a:prstGeom>
          <a:pattFill prst="dashUpDiag">
            <a:fgClr>
              <a:schemeClr val="bg1"/>
            </a:fgClr>
            <a:bgClr>
              <a:srgbClr val="015EA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36" name="矩形 35"/>
          <p:cNvSpPr/>
          <p:nvPr/>
        </p:nvSpPr>
        <p:spPr>
          <a:xfrm>
            <a:off x="9475471" y="1253491"/>
            <a:ext cx="803910" cy="4194810"/>
          </a:xfrm>
          <a:prstGeom prst="rect">
            <a:avLst/>
          </a:prstGeom>
          <a:pattFill prst="dashUpDiag">
            <a:fgClr>
              <a:schemeClr val="bg1"/>
            </a:fgClr>
            <a:bgClr>
              <a:srgbClr val="015EA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cxnSp>
        <p:nvCxnSpPr>
          <p:cNvPr id="165" name="直接连接符 164"/>
          <p:cNvCxnSpPr/>
          <p:nvPr/>
        </p:nvCxnSpPr>
        <p:spPr>
          <a:xfrm>
            <a:off x="9063990" y="1253491"/>
            <a:ext cx="241554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任意多边形 105"/>
          <p:cNvSpPr/>
          <p:nvPr/>
        </p:nvSpPr>
        <p:spPr>
          <a:xfrm>
            <a:off x="6539866" y="1906905"/>
            <a:ext cx="3341370" cy="935356"/>
          </a:xfrm>
          <a:custGeom>
            <a:avLst/>
            <a:gdLst>
              <a:gd name="connsiteX0" fmla="*/ 3193774 w 3195983"/>
              <a:gd name="connsiteY0" fmla="*/ 0 h 384313"/>
              <a:gd name="connsiteX1" fmla="*/ 2663687 w 3195983"/>
              <a:gd name="connsiteY1" fmla="*/ 304800 h 384313"/>
              <a:gd name="connsiteX2" fmla="*/ 0 w 3195983"/>
              <a:gd name="connsiteY2" fmla="*/ 384313 h 38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5983" h="384313">
                <a:moveTo>
                  <a:pt x="3193774" y="0"/>
                </a:moveTo>
                <a:cubicBezTo>
                  <a:pt x="3194878" y="120374"/>
                  <a:pt x="3195983" y="240748"/>
                  <a:pt x="2663687" y="304800"/>
                </a:cubicBezTo>
                <a:cubicBezTo>
                  <a:pt x="2131391" y="368852"/>
                  <a:pt x="1065695" y="376582"/>
                  <a:pt x="0" y="384313"/>
                </a:cubicBezTo>
              </a:path>
            </a:pathLst>
          </a:cu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180" name="椭圆 179"/>
          <p:cNvSpPr/>
          <p:nvPr/>
        </p:nvSpPr>
        <p:spPr>
          <a:xfrm>
            <a:off x="9063991" y="295276"/>
            <a:ext cx="1611630" cy="161163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09" name="任意多边形 108"/>
          <p:cNvSpPr/>
          <p:nvPr/>
        </p:nvSpPr>
        <p:spPr>
          <a:xfrm>
            <a:off x="8860156" y="3493771"/>
            <a:ext cx="1872614" cy="1264920"/>
          </a:xfrm>
          <a:custGeom>
            <a:avLst/>
            <a:gdLst>
              <a:gd name="connsiteX0" fmla="*/ 1139687 w 1139687"/>
              <a:gd name="connsiteY0" fmla="*/ 0 h 556592"/>
              <a:gd name="connsiteX1" fmla="*/ 874644 w 1139687"/>
              <a:gd name="connsiteY1" fmla="*/ 357809 h 556592"/>
              <a:gd name="connsiteX2" fmla="*/ 0 w 1139687"/>
              <a:gd name="connsiteY2" fmla="*/ 556592 h 5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9687" h="556592">
                <a:moveTo>
                  <a:pt x="1139687" y="0"/>
                </a:moveTo>
                <a:cubicBezTo>
                  <a:pt x="1102139" y="132522"/>
                  <a:pt x="1064592" y="265044"/>
                  <a:pt x="874644" y="357809"/>
                </a:cubicBezTo>
                <a:cubicBezTo>
                  <a:pt x="684696" y="450574"/>
                  <a:pt x="342348" y="503583"/>
                  <a:pt x="0" y="556592"/>
                </a:cubicBezTo>
              </a:path>
            </a:pathLst>
          </a:cu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5947410" y="4356735"/>
            <a:ext cx="311658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84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288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家企业</a:t>
            </a:r>
            <a:r>
              <a:rPr lang="en-US" altLang="zh-CN" sz="288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88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天</a:t>
            </a:r>
          </a:p>
        </p:txBody>
      </p:sp>
      <p:cxnSp>
        <p:nvCxnSpPr>
          <p:cNvPr id="155" name="直接连接符 154"/>
          <p:cNvCxnSpPr/>
          <p:nvPr/>
        </p:nvCxnSpPr>
        <p:spPr>
          <a:xfrm>
            <a:off x="1724026" y="5448301"/>
            <a:ext cx="9429750" cy="1904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0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  <p:bldP spid="71" grpId="0"/>
      <p:bldP spid="72" grpId="0"/>
      <p:bldP spid="73" grpId="0"/>
      <p:bldP spid="75" grpId="0" animBg="1"/>
      <p:bldP spid="81" grpId="0"/>
      <p:bldP spid="83" grpId="0"/>
      <p:bldP spid="84" grpId="0"/>
      <p:bldP spid="85" grpId="0"/>
      <p:bldP spid="86" grpId="0"/>
      <p:bldP spid="108" grpId="0"/>
      <p:bldP spid="3" grpId="0" animBg="1"/>
      <p:bldP spid="70" grpId="0"/>
      <p:bldP spid="34" grpId="0" animBg="1"/>
      <p:bldP spid="35" grpId="0" animBg="1"/>
      <p:bldP spid="36" grpId="0" animBg="1"/>
      <p:bldP spid="180" grpId="0" animBg="1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</a:t>
            </a:r>
            <a:r>
              <a:rPr lang="zh-CN" altLang="en-US" dirty="0" smtClean="0"/>
              <a:t>优势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01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七星级的团队和产品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2569846" y="5614561"/>
            <a:ext cx="1971674" cy="514350"/>
          </a:xfrm>
          <a:prstGeom prst="roundRect">
            <a:avLst/>
          </a:prstGeom>
          <a:solidFill>
            <a:srgbClr val="015EAC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16640" tIns="116640" rIns="117698" bIns="116640" anchor="ctr"/>
          <a:lstStyle/>
          <a:p>
            <a:pPr algn="ctr">
              <a:buSzPct val="80000"/>
              <a:defRPr/>
            </a:pPr>
            <a:r>
              <a:rPr lang="en-US" altLang="zh-CN" sz="192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1997</a:t>
            </a:r>
            <a:r>
              <a:rPr lang="zh-CN" altLang="en-US" sz="192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年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2552700" y="4269631"/>
            <a:ext cx="1971676" cy="514350"/>
          </a:xfrm>
          <a:prstGeom prst="roundRect">
            <a:avLst/>
          </a:prstGeom>
          <a:solidFill>
            <a:srgbClr val="015EAC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16640" tIns="116640" rIns="117698" bIns="116640" anchor="ctr"/>
          <a:lstStyle/>
          <a:p>
            <a:pPr algn="ctr">
              <a:buSzPct val="80000"/>
              <a:defRPr/>
            </a:pPr>
            <a:r>
              <a:rPr lang="en-US" altLang="zh-CN" sz="192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2005</a:t>
            </a:r>
            <a:r>
              <a:rPr lang="zh-CN" altLang="en-US" sz="192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年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2550796" y="2888506"/>
            <a:ext cx="1971674" cy="514350"/>
          </a:xfrm>
          <a:prstGeom prst="roundRect">
            <a:avLst/>
          </a:prstGeom>
          <a:solidFill>
            <a:srgbClr val="015EAC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16640" tIns="116640" rIns="117698" bIns="116640" anchor="ctr"/>
          <a:lstStyle/>
          <a:p>
            <a:pPr algn="ctr">
              <a:buSzPct val="80000"/>
              <a:defRPr/>
            </a:pPr>
            <a:r>
              <a:rPr lang="en-US" altLang="zh-CN" sz="192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2010</a:t>
            </a:r>
            <a:r>
              <a:rPr lang="zh-CN" altLang="en-US" sz="192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年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2550796" y="1694070"/>
            <a:ext cx="1971674" cy="485776"/>
          </a:xfrm>
          <a:prstGeom prst="roundRect">
            <a:avLst/>
          </a:prstGeom>
          <a:solidFill>
            <a:srgbClr val="015EAC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16640" tIns="116640" rIns="117698" bIns="116640" anchor="ctr"/>
          <a:lstStyle/>
          <a:p>
            <a:pPr algn="ctr">
              <a:buSzPct val="80000"/>
              <a:defRPr/>
            </a:pPr>
            <a:r>
              <a:rPr lang="en-US" altLang="zh-CN" sz="192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2011</a:t>
            </a:r>
            <a:r>
              <a:rPr lang="zh-CN" altLang="en-US" sz="192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年</a:t>
            </a:r>
          </a:p>
        </p:txBody>
      </p:sp>
      <p:sp>
        <p:nvSpPr>
          <p:cNvPr id="35" name="菱形 34"/>
          <p:cNvSpPr/>
          <p:nvPr/>
        </p:nvSpPr>
        <p:spPr>
          <a:xfrm>
            <a:off x="6162676" y="3103770"/>
            <a:ext cx="1971674" cy="984886"/>
          </a:xfrm>
          <a:prstGeom prst="diamond">
            <a:avLst/>
          </a:prstGeom>
          <a:solidFill>
            <a:srgbClr val="015EAC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16640" tIns="116640" rIns="117698" bIns="116640" anchor="ctr"/>
          <a:lstStyle/>
          <a:p>
            <a:pPr algn="ctr">
              <a:buSzPct val="80000"/>
              <a:defRPr/>
            </a:pPr>
            <a:r>
              <a:rPr lang="zh-CN" altLang="en-US" sz="192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整合资源</a:t>
            </a:r>
          </a:p>
        </p:txBody>
      </p:sp>
      <p:cxnSp>
        <p:nvCxnSpPr>
          <p:cNvPr id="42" name="肘形连接符 41"/>
          <p:cNvCxnSpPr>
            <a:stCxn id="189446" idx="1"/>
            <a:endCxn id="189450" idx="1"/>
          </p:cNvCxnSpPr>
          <p:nvPr/>
        </p:nvCxnSpPr>
        <p:spPr>
          <a:xfrm rot="10800000" flipV="1">
            <a:off x="2263140" y="2734201"/>
            <a:ext cx="38100" cy="1474470"/>
          </a:xfrm>
          <a:prstGeom prst="bentConnector3">
            <a:avLst>
              <a:gd name="adj1" fmla="val 83992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V="1">
            <a:off x="3499486" y="5098306"/>
            <a:ext cx="0" cy="344804"/>
          </a:xfrm>
          <a:prstGeom prst="straightConnector1">
            <a:avLst/>
          </a:prstGeom>
          <a:ln w="28575">
            <a:solidFill>
              <a:srgbClr val="015E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V="1">
            <a:off x="3499486" y="3677176"/>
            <a:ext cx="0" cy="331470"/>
          </a:xfrm>
          <a:prstGeom prst="straightConnector1">
            <a:avLst/>
          </a:prstGeom>
          <a:ln w="28575">
            <a:solidFill>
              <a:srgbClr val="015E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>
            <a:endCxn id="28" idx="3"/>
          </p:cNvCxnSpPr>
          <p:nvPr/>
        </p:nvCxnSpPr>
        <p:spPr>
          <a:xfrm flipH="1">
            <a:off x="4541520" y="3595260"/>
            <a:ext cx="1554480" cy="227647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箭头连接符 131"/>
          <p:cNvCxnSpPr/>
          <p:nvPr/>
        </p:nvCxnSpPr>
        <p:spPr>
          <a:xfrm flipH="1" flipV="1">
            <a:off x="3533776" y="2320816"/>
            <a:ext cx="1904" cy="352424"/>
          </a:xfrm>
          <a:prstGeom prst="straightConnector1">
            <a:avLst/>
          </a:prstGeom>
          <a:ln w="28575">
            <a:solidFill>
              <a:srgbClr val="015E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箭头连接符 135"/>
          <p:cNvCxnSpPr>
            <a:stCxn id="32" idx="3"/>
            <a:endCxn id="35" idx="1"/>
          </p:cNvCxnSpPr>
          <p:nvPr/>
        </p:nvCxnSpPr>
        <p:spPr>
          <a:xfrm>
            <a:off x="4522470" y="3145680"/>
            <a:ext cx="1640206" cy="449580"/>
          </a:xfrm>
          <a:prstGeom prst="straightConnector1">
            <a:avLst/>
          </a:prstGeom>
          <a:ln w="28575">
            <a:solidFill>
              <a:srgbClr val="015EA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/>
          <p:cNvCxnSpPr>
            <a:endCxn id="30" idx="3"/>
          </p:cNvCxnSpPr>
          <p:nvPr/>
        </p:nvCxnSpPr>
        <p:spPr>
          <a:xfrm flipH="1">
            <a:off x="4524376" y="3595260"/>
            <a:ext cx="1571624" cy="93154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/>
          <p:cNvCxnSpPr>
            <a:endCxn id="34" idx="3"/>
          </p:cNvCxnSpPr>
          <p:nvPr/>
        </p:nvCxnSpPr>
        <p:spPr>
          <a:xfrm flipH="1" flipV="1">
            <a:off x="4522471" y="1937911"/>
            <a:ext cx="1596390" cy="165735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圆角矩形 42"/>
          <p:cNvSpPr/>
          <p:nvPr/>
        </p:nvSpPr>
        <p:spPr>
          <a:xfrm>
            <a:off x="2308861" y="3991500"/>
            <a:ext cx="1078230" cy="43243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45" name="任意多边形 44"/>
          <p:cNvSpPr/>
          <p:nvPr/>
        </p:nvSpPr>
        <p:spPr>
          <a:xfrm>
            <a:off x="3404236" y="3471436"/>
            <a:ext cx="2415540" cy="708660"/>
          </a:xfrm>
          <a:custGeom>
            <a:avLst/>
            <a:gdLst>
              <a:gd name="connsiteX0" fmla="*/ 0 w 1338470"/>
              <a:gd name="connsiteY0" fmla="*/ 954156 h 954156"/>
              <a:gd name="connsiteX1" fmla="*/ 1086679 w 1338470"/>
              <a:gd name="connsiteY1" fmla="*/ 503582 h 954156"/>
              <a:gd name="connsiteX2" fmla="*/ 1338470 w 1338470"/>
              <a:gd name="connsiteY2" fmla="*/ 0 h 954156"/>
              <a:gd name="connsiteX0" fmla="*/ 0 w 1624190"/>
              <a:gd name="connsiteY0" fmla="*/ 954156 h 954156"/>
              <a:gd name="connsiteX1" fmla="*/ 1086679 w 1624190"/>
              <a:gd name="connsiteY1" fmla="*/ 503582 h 954156"/>
              <a:gd name="connsiteX2" fmla="*/ 1624190 w 1624190"/>
              <a:gd name="connsiteY2" fmla="*/ 0 h 954156"/>
              <a:gd name="connsiteX0" fmla="*/ 0 w 1624190"/>
              <a:gd name="connsiteY0" fmla="*/ 954156 h 954156"/>
              <a:gd name="connsiteX1" fmla="*/ 1086679 w 1624190"/>
              <a:gd name="connsiteY1" fmla="*/ 503582 h 954156"/>
              <a:gd name="connsiteX2" fmla="*/ 1080687 w 1624190"/>
              <a:gd name="connsiteY2" fmla="*/ 202072 h 954156"/>
              <a:gd name="connsiteX3" fmla="*/ 1624190 w 1624190"/>
              <a:gd name="connsiteY3" fmla="*/ 0 h 954156"/>
              <a:gd name="connsiteX0" fmla="*/ 0 w 1624190"/>
              <a:gd name="connsiteY0" fmla="*/ 954156 h 954156"/>
              <a:gd name="connsiteX1" fmla="*/ 872333 w 1624190"/>
              <a:gd name="connsiteY1" fmla="*/ 503582 h 954156"/>
              <a:gd name="connsiteX2" fmla="*/ 1080687 w 1624190"/>
              <a:gd name="connsiteY2" fmla="*/ 202072 h 954156"/>
              <a:gd name="connsiteX3" fmla="*/ 1624190 w 1624190"/>
              <a:gd name="connsiteY3" fmla="*/ 0 h 9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190" h="954156">
                <a:moveTo>
                  <a:pt x="0" y="954156"/>
                </a:moveTo>
                <a:cubicBezTo>
                  <a:pt x="431800" y="808382"/>
                  <a:pt x="601635" y="662608"/>
                  <a:pt x="872333" y="503582"/>
                </a:cubicBezTo>
                <a:cubicBezTo>
                  <a:pt x="1052448" y="425863"/>
                  <a:pt x="955378" y="286002"/>
                  <a:pt x="1080687" y="202072"/>
                </a:cubicBezTo>
                <a:cubicBezTo>
                  <a:pt x="1205996" y="118142"/>
                  <a:pt x="1533606" y="81307"/>
                  <a:pt x="1624190" y="0"/>
                </a:cubicBezTo>
              </a:path>
            </a:pathLst>
          </a:cu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 rotWithShape="1">
          <a:blip r:embed="rId2"/>
          <a:srcRect t="7955" b="7955"/>
          <a:stretch/>
        </p:blipFill>
        <p:spPr bwMode="auto">
          <a:xfrm>
            <a:off x="2434590" y="5224036"/>
            <a:ext cx="800100" cy="5467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894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240" y="2366536"/>
            <a:ext cx="1000126" cy="7372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89448" name="Picture 8" descr="F:\6.26经销商销售PPT\parco提供画册素材\配图\整合微信实现真正移动办公-LOGO.jpg"/>
          <p:cNvPicPr>
            <a:picLocks noChangeAspect="1" noChangeArrowheads="1"/>
          </p:cNvPicPr>
          <p:nvPr/>
        </p:nvPicPr>
        <p:blipFill rotWithShape="1">
          <a:blip r:embed="rId4"/>
          <a:srcRect r="52192"/>
          <a:stretch/>
        </p:blipFill>
        <p:spPr bwMode="auto">
          <a:xfrm>
            <a:off x="2465070" y="1255920"/>
            <a:ext cx="693420" cy="571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8945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3140" y="3926730"/>
            <a:ext cx="1141096" cy="5638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30240" y="2549416"/>
            <a:ext cx="5789296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80">
                <a:latin typeface="微软雅黑" pitchFamily="34" charset="-122"/>
                <a:ea typeface="微软雅黑" pitchFamily="34" charset="-122"/>
              </a:rPr>
              <a:t>秉承</a:t>
            </a:r>
            <a:r>
              <a:rPr lang="en-US" altLang="zh-CN" sz="2880"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2880">
                <a:latin typeface="微软雅黑" pitchFamily="34" charset="-122"/>
                <a:ea typeface="微软雅黑" pitchFamily="34" charset="-122"/>
              </a:rPr>
              <a:t>邮箱一贯的</a:t>
            </a:r>
            <a:endParaRPr lang="en-US" altLang="zh-CN" sz="288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840">
                <a:latin typeface="微软雅黑" pitchFamily="34" charset="-122"/>
                <a:ea typeface="微软雅黑" pitchFamily="34" charset="-122"/>
              </a:rPr>
              <a:t>稳定、简洁和快速</a:t>
            </a:r>
          </a:p>
        </p:txBody>
      </p:sp>
      <p:sp>
        <p:nvSpPr>
          <p:cNvPr id="31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11364686" y="6243664"/>
            <a:ext cx="713014" cy="364035"/>
          </a:xfrm>
        </p:spPr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49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"/>
                            </p:stCondLst>
                            <p:childTnLst>
                              <p:par>
                                <p:cTn id="9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"/>
                            </p:stCondLst>
                            <p:childTnLst>
                              <p:par>
                                <p:cTn id="9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9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  <p:bldP spid="34" grpId="0" animBg="1"/>
      <p:bldP spid="43" grpId="0" animBg="1"/>
      <p:bldP spid="43" grpId="1" animBg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产品优势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3D7CD-6E67-4BDA-AFFB-304028607317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1" y="1460500"/>
            <a:ext cx="11193118" cy="47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7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Office 主题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8115</TotalTime>
  <Words>2077</Words>
  <Application>Microsoft Office PowerPoint</Application>
  <PresentationFormat>宽屏</PresentationFormat>
  <Paragraphs>273</Paragraphs>
  <Slides>38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宋体</vt:lpstr>
      <vt:lpstr>微软雅黑</vt:lpstr>
      <vt:lpstr>Arial</vt:lpstr>
      <vt:lpstr>Arial Black</vt:lpstr>
      <vt:lpstr>Calibri</vt:lpstr>
      <vt:lpstr>Times New Roman</vt:lpstr>
      <vt:lpstr>Wingdings</vt:lpstr>
      <vt:lpstr>Pixel</vt:lpstr>
      <vt:lpstr>PowerPoint 演示文稿</vt:lpstr>
      <vt:lpstr>简报目录</vt:lpstr>
      <vt:lpstr>关于腾讯</vt:lpstr>
      <vt:lpstr>你所熟悉的腾讯</vt:lpstr>
      <vt:lpstr>腾讯企业邮箱概述</vt:lpstr>
      <vt:lpstr>腾讯企业邮发展历程</vt:lpstr>
      <vt:lpstr>产品优势</vt:lpstr>
      <vt:lpstr>七星级的团队和产品</vt:lpstr>
      <vt:lpstr>产品优势</vt:lpstr>
      <vt:lpstr>产品优势</vt:lpstr>
      <vt:lpstr>产品优势</vt:lpstr>
      <vt:lpstr>产品优势</vt:lpstr>
      <vt:lpstr>PowerPoint 演示文稿</vt:lpstr>
      <vt:lpstr>多年技术沉淀为您保驾护航</vt:lpstr>
      <vt:lpstr>功能介绍</vt:lpstr>
      <vt:lpstr>管理员可以</vt:lpstr>
      <vt:lpstr>员工可以</vt:lpstr>
      <vt:lpstr>你可以这样登录</vt:lpstr>
      <vt:lpstr>邮箱详细功能</vt:lpstr>
      <vt:lpstr>PowerPoint 演示文稿</vt:lpstr>
      <vt:lpstr>PowerPoint 演示文稿</vt:lpstr>
      <vt:lpstr>管理方面详细功能</vt:lpstr>
      <vt:lpstr>PowerPoint 演示文稿</vt:lpstr>
      <vt:lpstr>PowerPoint 演示文稿</vt:lpstr>
      <vt:lpstr>整合方案</vt:lpstr>
      <vt:lpstr>不仅是邮箱，且是一整套办公方案</vt:lpstr>
      <vt:lpstr>与腾讯企业邮箱整合的方案</vt:lpstr>
      <vt:lpstr>与腾讯企业邮箱整合的方案</vt:lpstr>
      <vt:lpstr>特色功能</vt:lpstr>
      <vt:lpstr>特色功能一</vt:lpstr>
      <vt:lpstr>特色功能二</vt:lpstr>
      <vt:lpstr>特色功能三</vt:lpstr>
      <vt:lpstr>特色功能四</vt:lpstr>
      <vt:lpstr>优先技术支持</vt:lpstr>
      <vt:lpstr>他们都在用</vt:lpstr>
      <vt:lpstr>PowerPoint 演示文稿</vt:lpstr>
      <vt:lpstr>参考价格 (用户越多越优惠)</vt:lpstr>
      <vt:lpstr>咨询采购联系方式</vt:lpstr>
    </vt:vector>
  </TitlesOfParts>
  <Company>SZTK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腾讯企业邮箱简报</dc:title>
  <dc:creator>NTKO</dc:creator>
  <cp:lastModifiedBy>China</cp:lastModifiedBy>
  <cp:revision>224</cp:revision>
  <dcterms:created xsi:type="dcterms:W3CDTF">2017-01-06T02:49:15Z</dcterms:created>
  <dcterms:modified xsi:type="dcterms:W3CDTF">2018-08-31T06:47:07Z</dcterms:modified>
</cp:coreProperties>
</file>